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62" r:id="rId3"/>
    <p:sldId id="257" r:id="rId4"/>
    <p:sldId id="258" r:id="rId5"/>
    <p:sldId id="259" r:id="rId6"/>
    <p:sldId id="279" r:id="rId7"/>
    <p:sldId id="277" r:id="rId8"/>
    <p:sldId id="271" r:id="rId9"/>
    <p:sldId id="270" r:id="rId10"/>
    <p:sldId id="278" r:id="rId11"/>
    <p:sldId id="268" r:id="rId12"/>
    <p:sldId id="273" r:id="rId13"/>
    <p:sldId id="276" r:id="rId14"/>
    <p:sldId id="260" r:id="rId15"/>
    <p:sldId id="264" r:id="rId16"/>
    <p:sldId id="265" r:id="rId17"/>
  </p:sldIdLst>
  <p:sldSz cx="18288000" cy="10287000"/>
  <p:notesSz cx="6858000" cy="9144000"/>
  <p:embeddedFontLst>
    <p:embeddedFont>
      <p:font typeface="Agrandir Bold" panose="020B0604020202020204" charset="0"/>
      <p:regular r:id="rId19"/>
    </p:embeddedFont>
    <p:embeddedFont>
      <p:font typeface="Amasis MT Pro" panose="02040504050005020304" pitchFamily="18" charset="0"/>
      <p:regular r:id="rId20"/>
      <p:bold r:id="rId21"/>
      <p:italic r:id="rId22"/>
      <p:boldItalic r:id="rId23"/>
    </p:embeddedFont>
    <p:embeddedFont>
      <p:font typeface="Amasis MT Pro Medium" panose="02040604050005020304" pitchFamily="18" charset="0"/>
      <p:regular r:id="rId24"/>
      <p:italic r:id="rId25"/>
    </p:embeddedFont>
    <p:embeddedFont>
      <p:font typeface="Calisto MT" panose="02040603050505030304" pitchFamily="18" charset="0"/>
      <p:regular r:id="rId26"/>
      <p:bold r:id="rId27"/>
      <p:italic r:id="rId28"/>
      <p:boldItalic r:id="rId29"/>
    </p:embeddedFont>
    <p:embeddedFont>
      <p:font typeface="Poppins" panose="00000500000000000000" pitchFamily="2" charset="0"/>
      <p:regular r:id="rId30"/>
      <p:bold r:id="rId31"/>
      <p:italic r:id="rId32"/>
      <p:boldItalic r:id="rId33"/>
    </p:embeddedFont>
    <p:embeddedFont>
      <p:font typeface="Poppins Bold" panose="00000800000000000000" charset="0"/>
      <p:regular r:id="rId34"/>
    </p:embeddedFont>
    <p:embeddedFont>
      <p:font typeface="Poppins Semi-Bold"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5" d="100"/>
          <a:sy n="45" d="100"/>
        </p:scale>
        <p:origin x="762" y="3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svg>
</file>

<file path=ppt/media/image3.jpeg>
</file>

<file path=ppt/media/image4.jpeg>
</file>

<file path=ppt/media/image5.pn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E0B918-F0ED-4275-9D43-3DE72CD51948}" type="datetimeFigureOut">
              <a:rPr lang="en-US" smtClean="0"/>
              <a:t>11/22/2025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77046D-8A78-4E0F-93F0-52F78473A8B2}" type="slidenum">
              <a:rPr lang="en-US" smtClean="0"/>
              <a:t>‹#›</a:t>
            </a:fld>
            <a:endParaRPr lang="en-US"/>
          </a:p>
        </p:txBody>
      </p:sp>
    </p:spTree>
    <p:extLst>
      <p:ext uri="{BB962C8B-B14F-4D97-AF65-F5344CB8AC3E}">
        <p14:creationId xmlns:p14="http://schemas.microsoft.com/office/powerpoint/2010/main" val="1034994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95F33E-43E3-48D0-3FFE-CA739CB415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21ED5C-A04C-07C2-A5BB-80FB632BE6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B4CC06-6E20-EF3F-80CF-F2EAA1D2AB5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3E29C2-AFBC-9E49-9DE2-39B9786757A4}"/>
              </a:ext>
            </a:extLst>
          </p:cNvPr>
          <p:cNvSpPr>
            <a:spLocks noGrp="1"/>
          </p:cNvSpPr>
          <p:nvPr>
            <p:ph type="sldNum" sz="quarter" idx="5"/>
          </p:nvPr>
        </p:nvSpPr>
        <p:spPr/>
        <p:txBody>
          <a:bodyPr/>
          <a:lstStyle/>
          <a:p>
            <a:fld id="{3477046D-8A78-4E0F-93F0-52F78473A8B2}" type="slidenum">
              <a:rPr lang="en-US" smtClean="0"/>
              <a:t>6</a:t>
            </a:fld>
            <a:endParaRPr lang="en-US"/>
          </a:p>
        </p:txBody>
      </p:sp>
    </p:spTree>
    <p:extLst>
      <p:ext uri="{BB962C8B-B14F-4D97-AF65-F5344CB8AC3E}">
        <p14:creationId xmlns:p14="http://schemas.microsoft.com/office/powerpoint/2010/main" val="1635990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07C84-6C83-FAEA-AF63-556E8AC615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EA2454-C503-73A6-F553-7ABF2FC2C5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22913F-65EB-B856-3D84-02068E0767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90F92E-CA35-0997-35B1-11AFE10200DE}"/>
              </a:ext>
            </a:extLst>
          </p:cNvPr>
          <p:cNvSpPr>
            <a:spLocks noGrp="1"/>
          </p:cNvSpPr>
          <p:nvPr>
            <p:ph type="sldNum" sz="quarter" idx="5"/>
          </p:nvPr>
        </p:nvSpPr>
        <p:spPr/>
        <p:txBody>
          <a:bodyPr/>
          <a:lstStyle/>
          <a:p>
            <a:fld id="{3477046D-8A78-4E0F-93F0-52F78473A8B2}" type="slidenum">
              <a:rPr lang="en-US" smtClean="0"/>
              <a:t>7</a:t>
            </a:fld>
            <a:endParaRPr lang="en-US"/>
          </a:p>
        </p:txBody>
      </p:sp>
    </p:spTree>
    <p:extLst>
      <p:ext uri="{BB962C8B-B14F-4D97-AF65-F5344CB8AC3E}">
        <p14:creationId xmlns:p14="http://schemas.microsoft.com/office/powerpoint/2010/main" val="4128031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77046D-8A78-4E0F-93F0-52F78473A8B2}" type="slidenum">
              <a:rPr lang="en-US" smtClean="0"/>
              <a:t>9</a:t>
            </a:fld>
            <a:endParaRPr lang="en-US"/>
          </a:p>
        </p:txBody>
      </p:sp>
    </p:spTree>
    <p:extLst>
      <p:ext uri="{BB962C8B-B14F-4D97-AF65-F5344CB8AC3E}">
        <p14:creationId xmlns:p14="http://schemas.microsoft.com/office/powerpoint/2010/main" val="893694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hyperlink" Target="https://catalog.data.gov/dataset/electric-vehicle-population-data"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31C1E"/>
        </a:solidFill>
        <a:effectLst/>
      </p:bgPr>
    </p:bg>
    <p:spTree>
      <p:nvGrpSpPr>
        <p:cNvPr id="1" name=""/>
        <p:cNvGrpSpPr/>
        <p:nvPr/>
      </p:nvGrpSpPr>
      <p:grpSpPr>
        <a:xfrm>
          <a:off x="0" y="0"/>
          <a:ext cx="0" cy="0"/>
          <a:chOff x="0" y="0"/>
          <a:chExt cx="0" cy="0"/>
        </a:xfrm>
      </p:grpSpPr>
      <p:sp>
        <p:nvSpPr>
          <p:cNvPr id="2" name="Freeform 2"/>
          <p:cNvSpPr/>
          <p:nvPr/>
        </p:nvSpPr>
        <p:spPr>
          <a:xfrm>
            <a:off x="2592897" y="1699227"/>
            <a:ext cx="2404119" cy="2887043"/>
          </a:xfrm>
          <a:custGeom>
            <a:avLst/>
            <a:gdLst/>
            <a:ahLst/>
            <a:cxnLst/>
            <a:rect l="l" t="t" r="r" b="b"/>
            <a:pathLst>
              <a:path w="2404119" h="2887043">
                <a:moveTo>
                  <a:pt x="0" y="0"/>
                </a:moveTo>
                <a:lnTo>
                  <a:pt x="2404119" y="0"/>
                </a:lnTo>
                <a:lnTo>
                  <a:pt x="2404119" y="2887043"/>
                </a:lnTo>
                <a:lnTo>
                  <a:pt x="0" y="28870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11681649" y="0"/>
            <a:ext cx="6606351" cy="10287000"/>
            <a:chOff x="0" y="0"/>
            <a:chExt cx="1739944" cy="2709333"/>
          </a:xfrm>
        </p:grpSpPr>
        <p:sp>
          <p:nvSpPr>
            <p:cNvPr id="4" name="Freeform 4"/>
            <p:cNvSpPr/>
            <p:nvPr/>
          </p:nvSpPr>
          <p:spPr>
            <a:xfrm>
              <a:off x="0" y="0"/>
              <a:ext cx="1739944" cy="2709333"/>
            </a:xfrm>
            <a:custGeom>
              <a:avLst/>
              <a:gdLst/>
              <a:ahLst/>
              <a:cxnLst/>
              <a:rect l="l" t="t" r="r" b="b"/>
              <a:pathLst>
                <a:path w="1739944" h="2709333">
                  <a:moveTo>
                    <a:pt x="0" y="0"/>
                  </a:moveTo>
                  <a:lnTo>
                    <a:pt x="1739944" y="0"/>
                  </a:lnTo>
                  <a:lnTo>
                    <a:pt x="1739944" y="2709333"/>
                  </a:lnTo>
                  <a:lnTo>
                    <a:pt x="0" y="2709333"/>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5" name="TextBox 5"/>
            <p:cNvSpPr txBox="1"/>
            <p:nvPr/>
          </p:nvSpPr>
          <p:spPr>
            <a:xfrm>
              <a:off x="0" y="-66675"/>
              <a:ext cx="1739944" cy="2776008"/>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rot="-10800000">
            <a:off x="9765400" y="-563880"/>
            <a:ext cx="7124000" cy="4336961"/>
            <a:chOff x="0" y="0"/>
            <a:chExt cx="1876280" cy="1142245"/>
          </a:xfrm>
        </p:grpSpPr>
        <p:sp>
          <p:nvSpPr>
            <p:cNvPr id="7" name="Freeform 7"/>
            <p:cNvSpPr/>
            <p:nvPr/>
          </p:nvSpPr>
          <p:spPr>
            <a:xfrm>
              <a:off x="0" y="0"/>
              <a:ext cx="1876280" cy="1142245"/>
            </a:xfrm>
            <a:custGeom>
              <a:avLst/>
              <a:gdLst/>
              <a:ahLst/>
              <a:cxnLst/>
              <a:rect l="l" t="t" r="r" b="b"/>
              <a:pathLst>
                <a:path w="1876280" h="1142245">
                  <a:moveTo>
                    <a:pt x="43470" y="0"/>
                  </a:moveTo>
                  <a:lnTo>
                    <a:pt x="1832811" y="0"/>
                  </a:lnTo>
                  <a:cubicBezTo>
                    <a:pt x="1844339" y="0"/>
                    <a:pt x="1855396" y="4580"/>
                    <a:pt x="1863548" y="12732"/>
                  </a:cubicBezTo>
                  <a:cubicBezTo>
                    <a:pt x="1871700" y="20884"/>
                    <a:pt x="1876280" y="31941"/>
                    <a:pt x="1876280" y="43470"/>
                  </a:cubicBezTo>
                  <a:lnTo>
                    <a:pt x="1876280" y="1098775"/>
                  </a:lnTo>
                  <a:cubicBezTo>
                    <a:pt x="1876280" y="1110304"/>
                    <a:pt x="1871700" y="1121361"/>
                    <a:pt x="1863548" y="1129513"/>
                  </a:cubicBezTo>
                  <a:cubicBezTo>
                    <a:pt x="1855396" y="1137665"/>
                    <a:pt x="1844339" y="1142245"/>
                    <a:pt x="1832811" y="1142245"/>
                  </a:cubicBezTo>
                  <a:lnTo>
                    <a:pt x="43470" y="1142245"/>
                  </a:lnTo>
                  <a:cubicBezTo>
                    <a:pt x="19462" y="1142245"/>
                    <a:pt x="0" y="1122783"/>
                    <a:pt x="0" y="1098775"/>
                  </a:cubicBezTo>
                  <a:lnTo>
                    <a:pt x="0" y="43470"/>
                  </a:lnTo>
                  <a:cubicBezTo>
                    <a:pt x="0" y="31941"/>
                    <a:pt x="4580" y="20884"/>
                    <a:pt x="12732" y="12732"/>
                  </a:cubicBezTo>
                  <a:cubicBezTo>
                    <a:pt x="20884" y="4580"/>
                    <a:pt x="31941" y="0"/>
                    <a:pt x="43470" y="0"/>
                  </a:cubicBezTo>
                  <a:close/>
                </a:path>
              </a:pathLst>
            </a:custGeom>
            <a:solidFill>
              <a:srgbClr val="000000">
                <a:alpha val="0"/>
              </a:srgbClr>
            </a:solidFill>
            <a:ln w="19050" cap="rnd">
              <a:solidFill>
                <a:srgbClr val="52C4B2"/>
              </a:solidFill>
              <a:prstDash val="solid"/>
              <a:round/>
            </a:ln>
          </p:spPr>
          <p:txBody>
            <a:bodyPr/>
            <a:lstStyle/>
            <a:p>
              <a:endParaRPr lang="en-US"/>
            </a:p>
          </p:txBody>
        </p:sp>
        <p:sp>
          <p:nvSpPr>
            <p:cNvPr id="8" name="TextBox 8"/>
            <p:cNvSpPr txBox="1"/>
            <p:nvPr/>
          </p:nvSpPr>
          <p:spPr>
            <a:xfrm>
              <a:off x="0" y="-66675"/>
              <a:ext cx="1876280" cy="1208920"/>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9" name="Group 9"/>
          <p:cNvGrpSpPr/>
          <p:nvPr/>
        </p:nvGrpSpPr>
        <p:grpSpPr>
          <a:xfrm>
            <a:off x="9765400" y="4964463"/>
            <a:ext cx="7124000" cy="4147657"/>
            <a:chOff x="0" y="0"/>
            <a:chExt cx="1876280" cy="1092387"/>
          </a:xfrm>
        </p:grpSpPr>
        <p:sp>
          <p:nvSpPr>
            <p:cNvPr id="10" name="Freeform 10"/>
            <p:cNvSpPr/>
            <p:nvPr/>
          </p:nvSpPr>
          <p:spPr>
            <a:xfrm>
              <a:off x="0" y="0"/>
              <a:ext cx="1876280" cy="1092387"/>
            </a:xfrm>
            <a:custGeom>
              <a:avLst/>
              <a:gdLst/>
              <a:ahLst/>
              <a:cxnLst/>
              <a:rect l="l" t="t" r="r" b="b"/>
              <a:pathLst>
                <a:path w="1876280" h="1092387">
                  <a:moveTo>
                    <a:pt x="43470" y="0"/>
                  </a:moveTo>
                  <a:lnTo>
                    <a:pt x="1832811" y="0"/>
                  </a:lnTo>
                  <a:cubicBezTo>
                    <a:pt x="1844339" y="0"/>
                    <a:pt x="1855396" y="4580"/>
                    <a:pt x="1863548" y="12732"/>
                  </a:cubicBezTo>
                  <a:cubicBezTo>
                    <a:pt x="1871700" y="20884"/>
                    <a:pt x="1876280" y="31941"/>
                    <a:pt x="1876280" y="43470"/>
                  </a:cubicBezTo>
                  <a:lnTo>
                    <a:pt x="1876280" y="1048918"/>
                  </a:lnTo>
                  <a:cubicBezTo>
                    <a:pt x="1876280" y="1060446"/>
                    <a:pt x="1871700" y="1071503"/>
                    <a:pt x="1863548" y="1079655"/>
                  </a:cubicBezTo>
                  <a:cubicBezTo>
                    <a:pt x="1855396" y="1087807"/>
                    <a:pt x="1844339" y="1092387"/>
                    <a:pt x="1832811" y="1092387"/>
                  </a:cubicBezTo>
                  <a:lnTo>
                    <a:pt x="43470" y="1092387"/>
                  </a:lnTo>
                  <a:cubicBezTo>
                    <a:pt x="31941" y="1092387"/>
                    <a:pt x="20884" y="1087807"/>
                    <a:pt x="12732" y="1079655"/>
                  </a:cubicBezTo>
                  <a:cubicBezTo>
                    <a:pt x="4580" y="1071503"/>
                    <a:pt x="0" y="1060446"/>
                    <a:pt x="0" y="1048918"/>
                  </a:cubicBezTo>
                  <a:lnTo>
                    <a:pt x="0" y="43470"/>
                  </a:lnTo>
                  <a:cubicBezTo>
                    <a:pt x="0" y="31941"/>
                    <a:pt x="4580" y="20884"/>
                    <a:pt x="12732" y="12732"/>
                  </a:cubicBezTo>
                  <a:cubicBezTo>
                    <a:pt x="20884" y="4580"/>
                    <a:pt x="31941" y="0"/>
                    <a:pt x="43470" y="0"/>
                  </a:cubicBezTo>
                  <a:close/>
                </a:path>
              </a:pathLst>
            </a:custGeom>
            <a:solidFill>
              <a:srgbClr val="000000">
                <a:alpha val="0"/>
              </a:srgbClr>
            </a:solidFill>
            <a:ln w="19050" cap="rnd">
              <a:solidFill>
                <a:srgbClr val="52C4B2"/>
              </a:solidFill>
              <a:prstDash val="solid"/>
              <a:round/>
            </a:ln>
          </p:spPr>
          <p:txBody>
            <a:bodyPr/>
            <a:lstStyle/>
            <a:p>
              <a:endParaRPr lang="en-US"/>
            </a:p>
          </p:txBody>
        </p:sp>
        <p:sp>
          <p:nvSpPr>
            <p:cNvPr id="11" name="TextBox 11"/>
            <p:cNvSpPr txBox="1"/>
            <p:nvPr/>
          </p:nvSpPr>
          <p:spPr>
            <a:xfrm>
              <a:off x="0" y="-66675"/>
              <a:ext cx="1876280" cy="1159062"/>
            </a:xfrm>
            <a:prstGeom prst="rect">
              <a:avLst/>
            </a:prstGeom>
          </p:spPr>
          <p:txBody>
            <a:bodyPr lIns="50800" tIns="50800" rIns="50800" bIns="50800" rtlCol="0" anchor="ctr"/>
            <a:lstStyle/>
            <a:p>
              <a:pPr algn="ctr">
                <a:lnSpc>
                  <a:spcPts val="2800"/>
                </a:lnSpc>
              </a:pPr>
              <a:endParaRPr/>
            </a:p>
          </p:txBody>
        </p:sp>
      </p:grpSp>
      <p:grpSp>
        <p:nvGrpSpPr>
          <p:cNvPr id="12" name="Group 12"/>
          <p:cNvGrpSpPr/>
          <p:nvPr/>
        </p:nvGrpSpPr>
        <p:grpSpPr>
          <a:xfrm>
            <a:off x="10066157" y="-360548"/>
            <a:ext cx="6522487" cy="4034070"/>
            <a:chOff x="0" y="0"/>
            <a:chExt cx="1187297" cy="734327"/>
          </a:xfrm>
        </p:grpSpPr>
        <p:sp>
          <p:nvSpPr>
            <p:cNvPr id="13" name="Freeform 13"/>
            <p:cNvSpPr/>
            <p:nvPr/>
          </p:nvSpPr>
          <p:spPr>
            <a:xfrm>
              <a:off x="0" y="0"/>
              <a:ext cx="1187297" cy="734327"/>
            </a:xfrm>
            <a:custGeom>
              <a:avLst/>
              <a:gdLst/>
              <a:ahLst/>
              <a:cxnLst/>
              <a:rect l="l" t="t" r="r" b="b"/>
              <a:pathLst>
                <a:path w="1187297" h="734327">
                  <a:moveTo>
                    <a:pt x="35609" y="0"/>
                  </a:moveTo>
                  <a:lnTo>
                    <a:pt x="1151688" y="0"/>
                  </a:lnTo>
                  <a:cubicBezTo>
                    <a:pt x="1171354" y="0"/>
                    <a:pt x="1187297" y="15943"/>
                    <a:pt x="1187297" y="35609"/>
                  </a:cubicBezTo>
                  <a:lnTo>
                    <a:pt x="1187297" y="698718"/>
                  </a:lnTo>
                  <a:cubicBezTo>
                    <a:pt x="1187297" y="718384"/>
                    <a:pt x="1171354" y="734327"/>
                    <a:pt x="1151688" y="734327"/>
                  </a:cubicBezTo>
                  <a:lnTo>
                    <a:pt x="35609" y="734327"/>
                  </a:lnTo>
                  <a:cubicBezTo>
                    <a:pt x="15943" y="734327"/>
                    <a:pt x="0" y="718384"/>
                    <a:pt x="0" y="698718"/>
                  </a:cubicBezTo>
                  <a:lnTo>
                    <a:pt x="0" y="35609"/>
                  </a:lnTo>
                  <a:cubicBezTo>
                    <a:pt x="0" y="15943"/>
                    <a:pt x="15943" y="0"/>
                    <a:pt x="35609" y="0"/>
                  </a:cubicBezTo>
                  <a:close/>
                </a:path>
              </a:pathLst>
            </a:custGeom>
            <a:blipFill>
              <a:blip r:embed="rId4"/>
              <a:stretch>
                <a:fillRect t="-10609" r="-20899" b="-19826"/>
              </a:stretch>
            </a:blipFill>
          </p:spPr>
          <p:txBody>
            <a:bodyPr/>
            <a:lstStyle/>
            <a:p>
              <a:endParaRPr lang="en-US"/>
            </a:p>
          </p:txBody>
        </p:sp>
      </p:grpSp>
      <p:grpSp>
        <p:nvGrpSpPr>
          <p:cNvPr id="14" name="Group 14"/>
          <p:cNvGrpSpPr/>
          <p:nvPr/>
        </p:nvGrpSpPr>
        <p:grpSpPr>
          <a:xfrm>
            <a:off x="12687854" y="6243205"/>
            <a:ext cx="2527088" cy="1410602"/>
            <a:chOff x="0" y="0"/>
            <a:chExt cx="1187297" cy="668553"/>
          </a:xfrm>
        </p:grpSpPr>
        <p:sp>
          <p:nvSpPr>
            <p:cNvPr id="15" name="Freeform 15"/>
            <p:cNvSpPr/>
            <p:nvPr/>
          </p:nvSpPr>
          <p:spPr>
            <a:xfrm>
              <a:off x="0" y="0"/>
              <a:ext cx="1187297" cy="668553"/>
            </a:xfrm>
            <a:custGeom>
              <a:avLst/>
              <a:gdLst/>
              <a:ahLst/>
              <a:cxnLst/>
              <a:rect l="l" t="t" r="r" b="b"/>
              <a:pathLst>
                <a:path w="1187297" h="668553">
                  <a:moveTo>
                    <a:pt x="35609" y="0"/>
                  </a:moveTo>
                  <a:lnTo>
                    <a:pt x="1151688" y="0"/>
                  </a:lnTo>
                  <a:cubicBezTo>
                    <a:pt x="1171354" y="0"/>
                    <a:pt x="1187297" y="15943"/>
                    <a:pt x="1187297" y="35609"/>
                  </a:cubicBezTo>
                  <a:lnTo>
                    <a:pt x="1187297" y="632944"/>
                  </a:lnTo>
                  <a:cubicBezTo>
                    <a:pt x="1187297" y="652611"/>
                    <a:pt x="1171354" y="668553"/>
                    <a:pt x="1151688" y="668553"/>
                  </a:cubicBezTo>
                  <a:lnTo>
                    <a:pt x="35609" y="668553"/>
                  </a:lnTo>
                  <a:cubicBezTo>
                    <a:pt x="15943" y="668553"/>
                    <a:pt x="0" y="652611"/>
                    <a:pt x="0" y="632944"/>
                  </a:cubicBezTo>
                  <a:lnTo>
                    <a:pt x="0" y="35609"/>
                  </a:lnTo>
                  <a:cubicBezTo>
                    <a:pt x="0" y="15943"/>
                    <a:pt x="15943" y="0"/>
                    <a:pt x="35609" y="0"/>
                  </a:cubicBezTo>
                  <a:close/>
                </a:path>
              </a:pathLst>
            </a:custGeom>
            <a:blipFill>
              <a:blip r:embed="rId5"/>
              <a:stretch>
                <a:fillRect t="-7399" b="-10920"/>
              </a:stretch>
            </a:blipFill>
          </p:spPr>
          <p:txBody>
            <a:bodyPr/>
            <a:lstStyle/>
            <a:p>
              <a:endParaRPr lang="en-US"/>
            </a:p>
          </p:txBody>
        </p:sp>
      </p:grpSp>
      <p:sp>
        <p:nvSpPr>
          <p:cNvPr id="16" name="TextBox 16"/>
          <p:cNvSpPr txBox="1"/>
          <p:nvPr/>
        </p:nvSpPr>
        <p:spPr>
          <a:xfrm>
            <a:off x="451878" y="2690387"/>
            <a:ext cx="9370684" cy="5078313"/>
          </a:xfrm>
          <a:prstGeom prst="rect">
            <a:avLst/>
          </a:prstGeom>
        </p:spPr>
        <p:txBody>
          <a:bodyPr wrap="square" lIns="0" tIns="0" rIns="0" bIns="0" rtlCol="0" anchor="t">
            <a:spAutoFit/>
          </a:bodyPr>
          <a:lstStyle/>
          <a:p>
            <a:endParaRPr lang="en-US" sz="5400" dirty="0">
              <a:solidFill>
                <a:schemeClr val="bg1"/>
              </a:solidFill>
              <a:latin typeface="Agrandir Bold" panose="020B0604020202020204" charset="0"/>
            </a:endParaRPr>
          </a:p>
          <a:p>
            <a:endParaRPr lang="en-US" sz="5400" dirty="0">
              <a:solidFill>
                <a:schemeClr val="bg1"/>
              </a:solidFill>
              <a:latin typeface="Agrandir Bold" panose="020B0604020202020204" charset="0"/>
            </a:endParaRPr>
          </a:p>
          <a:p>
            <a:r>
              <a:rPr lang="en-US" sz="5400" dirty="0">
                <a:solidFill>
                  <a:schemeClr val="bg1"/>
                </a:solidFill>
                <a:latin typeface="Agrandir Bold" panose="020B0604020202020204" charset="0"/>
              </a:rPr>
              <a:t> </a:t>
            </a:r>
          </a:p>
          <a:p>
            <a:r>
              <a:rPr lang="en-US" sz="5400" b="1" dirty="0">
                <a:solidFill>
                  <a:schemeClr val="bg1"/>
                </a:solidFill>
                <a:latin typeface="Agrandir Bold" panose="020B0604020202020204" charset="0"/>
              </a:rPr>
              <a:t>EV Population Analysis in Washington State</a:t>
            </a:r>
            <a:endParaRPr lang="en-US" sz="5400" dirty="0">
              <a:solidFill>
                <a:schemeClr val="bg1"/>
              </a:solidFill>
              <a:latin typeface="Agrandir Bold" panose="020B0604020202020204" charset="0"/>
            </a:endParaRPr>
          </a:p>
          <a:p>
            <a:endParaRPr lang="en-US" sz="6000" dirty="0">
              <a:solidFill>
                <a:schemeClr val="bg1"/>
              </a:solidFill>
              <a:latin typeface="Agrandir Bold" panose="020B0604020202020204" charset="0"/>
            </a:endParaRPr>
          </a:p>
        </p:txBody>
      </p:sp>
      <p:sp>
        <p:nvSpPr>
          <p:cNvPr id="17" name="AutoShape 17"/>
          <p:cNvSpPr/>
          <p:nvPr/>
        </p:nvSpPr>
        <p:spPr>
          <a:xfrm>
            <a:off x="1989782" y="7574764"/>
            <a:ext cx="3610351" cy="0"/>
          </a:xfrm>
          <a:prstGeom prst="line">
            <a:avLst/>
          </a:prstGeom>
          <a:ln w="28575" cap="rnd">
            <a:solidFill>
              <a:srgbClr val="52C4B2"/>
            </a:solidFill>
            <a:prstDash val="solid"/>
            <a:headEnd type="none" w="sm" len="sm"/>
            <a:tailEnd type="none" w="sm" len="sm"/>
          </a:ln>
        </p:spPr>
        <p:txBody>
          <a:bodyPr/>
          <a:lstStyle/>
          <a:p>
            <a:endParaRPr lang="en-US"/>
          </a:p>
        </p:txBody>
      </p:sp>
      <p:grpSp>
        <p:nvGrpSpPr>
          <p:cNvPr id="18" name="Group 18"/>
          <p:cNvGrpSpPr/>
          <p:nvPr/>
        </p:nvGrpSpPr>
        <p:grpSpPr>
          <a:xfrm rot="-5400000">
            <a:off x="3010401" y="-2168394"/>
            <a:ext cx="837202" cy="5791201"/>
            <a:chOff x="0" y="0"/>
            <a:chExt cx="220498" cy="508318"/>
          </a:xfrm>
        </p:grpSpPr>
        <p:sp>
          <p:nvSpPr>
            <p:cNvPr id="19" name="Freeform 19"/>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20" name="TextBox 20"/>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sp>
        <p:nvSpPr>
          <p:cNvPr id="21" name="TextBox 21"/>
          <p:cNvSpPr txBox="1"/>
          <p:nvPr/>
        </p:nvSpPr>
        <p:spPr>
          <a:xfrm>
            <a:off x="730656" y="506249"/>
            <a:ext cx="4869477" cy="441916"/>
          </a:xfrm>
          <a:prstGeom prst="rect">
            <a:avLst/>
          </a:prstGeom>
        </p:spPr>
        <p:txBody>
          <a:bodyPr wrap="square" lIns="0" tIns="0" rIns="0" bIns="0" rtlCol="0" anchor="t">
            <a:spAutoFit/>
          </a:bodyPr>
          <a:lstStyle/>
          <a:p>
            <a:pPr algn="l">
              <a:lnSpc>
                <a:spcPts val="3360"/>
              </a:lnSpc>
            </a:pPr>
            <a:r>
              <a:rPr lang="en-US" sz="3200" dirty="0">
                <a:solidFill>
                  <a:srgbClr val="FFFFFF"/>
                </a:solidFill>
                <a:latin typeface="Poppins"/>
                <a:ea typeface="Poppins"/>
                <a:cs typeface="Poppins"/>
                <a:sym typeface="Poppins"/>
              </a:rPr>
              <a:t>GA Capstone Project</a:t>
            </a:r>
          </a:p>
        </p:txBody>
      </p:sp>
      <p:sp>
        <p:nvSpPr>
          <p:cNvPr id="22" name="TextBox 22"/>
          <p:cNvSpPr txBox="1"/>
          <p:nvPr/>
        </p:nvSpPr>
        <p:spPr>
          <a:xfrm>
            <a:off x="1989782" y="8111234"/>
            <a:ext cx="2639380" cy="424815"/>
          </a:xfrm>
          <a:prstGeom prst="rect">
            <a:avLst/>
          </a:prstGeom>
        </p:spPr>
        <p:txBody>
          <a:bodyPr lIns="0" tIns="0" rIns="0" bIns="0" rtlCol="0" anchor="t">
            <a:spAutoFit/>
          </a:bodyPr>
          <a:lstStyle/>
          <a:p>
            <a:pPr algn="l">
              <a:lnSpc>
                <a:spcPts val="3359"/>
              </a:lnSpc>
            </a:pPr>
            <a:r>
              <a:rPr lang="en-US" sz="2400">
                <a:solidFill>
                  <a:srgbClr val="FFFFFF"/>
                </a:solidFill>
                <a:latin typeface="Poppins"/>
                <a:ea typeface="Poppins"/>
                <a:cs typeface="Poppins"/>
                <a:sym typeface="Poppins"/>
              </a:rPr>
              <a:t>Presented By:</a:t>
            </a:r>
          </a:p>
        </p:txBody>
      </p:sp>
      <p:sp>
        <p:nvSpPr>
          <p:cNvPr id="23" name="TextBox 23"/>
          <p:cNvSpPr txBox="1"/>
          <p:nvPr/>
        </p:nvSpPr>
        <p:spPr>
          <a:xfrm>
            <a:off x="4169118" y="8110563"/>
            <a:ext cx="2639380" cy="424815"/>
          </a:xfrm>
          <a:prstGeom prst="rect">
            <a:avLst/>
          </a:prstGeom>
        </p:spPr>
        <p:txBody>
          <a:bodyPr lIns="0" tIns="0" rIns="0" bIns="0" rtlCol="0" anchor="t">
            <a:spAutoFit/>
          </a:bodyPr>
          <a:lstStyle/>
          <a:p>
            <a:pPr algn="l">
              <a:lnSpc>
                <a:spcPts val="3359"/>
              </a:lnSpc>
            </a:pPr>
            <a:r>
              <a:rPr lang="en-US" sz="2400" b="1" dirty="0">
                <a:solidFill>
                  <a:srgbClr val="52C4B2"/>
                </a:solidFill>
                <a:latin typeface="Poppins Bold"/>
                <a:ea typeface="Poppins Bold"/>
                <a:cs typeface="Poppins Bold"/>
                <a:sym typeface="Poppins Bold"/>
              </a:rPr>
              <a:t>Yusuf Aldamami</a:t>
            </a:r>
          </a:p>
        </p:txBody>
      </p:sp>
      <p:pic>
        <p:nvPicPr>
          <p:cNvPr id="1026" name="Picture 2">
            <a:extLst>
              <a:ext uri="{FF2B5EF4-FFF2-40B4-BE49-F238E27FC236}">
                <a16:creationId xmlns:a16="http://schemas.microsoft.com/office/drawing/2014/main" id="{0E7C82E0-B32F-7A11-8050-59869F51197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540683" y="4976912"/>
            <a:ext cx="7373614" cy="41476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8CA2FC93-8994-CFA7-38C9-090A4BFC41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53C16BA-7ABA-E427-C971-51712B4C13AA}"/>
              </a:ext>
            </a:extLst>
          </p:cNvPr>
          <p:cNvGrpSpPr/>
          <p:nvPr/>
        </p:nvGrpSpPr>
        <p:grpSpPr>
          <a:xfrm rot="-5400000">
            <a:off x="8248652" y="-8248650"/>
            <a:ext cx="1790700" cy="18288000"/>
            <a:chOff x="0" y="0"/>
            <a:chExt cx="1564051" cy="2911109"/>
          </a:xfrm>
        </p:grpSpPr>
        <p:sp>
          <p:nvSpPr>
            <p:cNvPr id="3" name="Freeform 3">
              <a:extLst>
                <a:ext uri="{FF2B5EF4-FFF2-40B4-BE49-F238E27FC236}">
                  <a16:creationId xmlns:a16="http://schemas.microsoft.com/office/drawing/2014/main" id="{B82904A6-DDF1-2ADE-DF43-D548C63EB325}"/>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BCFB2C3D-5CDC-C9F1-F593-9AD5722E68CC}"/>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6403C594-A21F-8233-A5B6-08ADAEA7F864}"/>
              </a:ext>
            </a:extLst>
          </p:cNvPr>
          <p:cNvSpPr txBox="1"/>
          <p:nvPr/>
        </p:nvSpPr>
        <p:spPr>
          <a:xfrm>
            <a:off x="304800" y="498938"/>
            <a:ext cx="176022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CAFV Eligibility</a:t>
            </a:r>
          </a:p>
        </p:txBody>
      </p:sp>
      <p:sp>
        <p:nvSpPr>
          <p:cNvPr id="8" name="TextBox 8">
            <a:extLst>
              <a:ext uri="{FF2B5EF4-FFF2-40B4-BE49-F238E27FC236}">
                <a16:creationId xmlns:a16="http://schemas.microsoft.com/office/drawing/2014/main" id="{9505C365-65E9-2138-58C4-20D98087D1F6}"/>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EB44B1D7-474A-0FA1-E58D-2D5B01369A19}"/>
              </a:ext>
            </a:extLst>
          </p:cNvPr>
          <p:cNvSpPr txBox="1"/>
          <p:nvPr/>
        </p:nvSpPr>
        <p:spPr>
          <a:xfrm>
            <a:off x="822537" y="2635970"/>
            <a:ext cx="2454063" cy="1231106"/>
          </a:xfrm>
          <a:prstGeom prst="rect">
            <a:avLst/>
          </a:prstGeom>
        </p:spPr>
        <p:txBody>
          <a:bodyPr wrap="square" lIns="0" tIns="0" rIns="0" bIns="0" rtlCol="0" anchor="t">
            <a:spAutoFit/>
          </a:bodyPr>
          <a:lstStyle/>
          <a:p>
            <a:endParaRPr lang="en-US" sz="4000" dirty="0">
              <a:solidFill>
                <a:schemeClr val="bg1"/>
              </a:solidFill>
              <a:latin typeface="Amasis MT Pro" panose="02040504050005020304" pitchFamily="18" charset="0"/>
            </a:endParaRPr>
          </a:p>
          <a:p>
            <a:pPr marL="571500" indent="-571500">
              <a:buFont typeface="Arial" panose="020B0604020202020204" pitchFamily="34" charset="0"/>
              <a:buChar char="•"/>
            </a:pPr>
            <a:endParaRPr lang="en-US" sz="4000" dirty="0">
              <a:solidFill>
                <a:schemeClr val="bg1"/>
              </a:solidFill>
              <a:latin typeface="Amasis MT Pro" panose="02040504050005020304" pitchFamily="18" charset="0"/>
            </a:endParaRPr>
          </a:p>
        </p:txBody>
      </p:sp>
      <p:sp>
        <p:nvSpPr>
          <p:cNvPr id="13" name="AutoShape 13">
            <a:extLst>
              <a:ext uri="{FF2B5EF4-FFF2-40B4-BE49-F238E27FC236}">
                <a16:creationId xmlns:a16="http://schemas.microsoft.com/office/drawing/2014/main" id="{E56367D5-1A58-01F4-A021-660A605FC6A7}"/>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a:extLst>
              <a:ext uri="{FF2B5EF4-FFF2-40B4-BE49-F238E27FC236}">
                <a16:creationId xmlns:a16="http://schemas.microsoft.com/office/drawing/2014/main" id="{3E270204-9864-135F-FB6F-8B42DE5BE8B4}"/>
              </a:ext>
            </a:extLst>
          </p:cNvPr>
          <p:cNvGrpSpPr/>
          <p:nvPr/>
        </p:nvGrpSpPr>
        <p:grpSpPr>
          <a:xfrm rot="-5400000">
            <a:off x="16904389" y="8903389"/>
            <a:ext cx="837202" cy="1930021"/>
            <a:chOff x="0" y="0"/>
            <a:chExt cx="220498" cy="508318"/>
          </a:xfrm>
        </p:grpSpPr>
        <p:sp>
          <p:nvSpPr>
            <p:cNvPr id="15" name="Freeform 15">
              <a:extLst>
                <a:ext uri="{FF2B5EF4-FFF2-40B4-BE49-F238E27FC236}">
                  <a16:creationId xmlns:a16="http://schemas.microsoft.com/office/drawing/2014/main" id="{706534B6-BEA5-66CA-1B70-88DD33A96B46}"/>
                </a:ext>
              </a:extLst>
            </p:cNvPr>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a:extLst>
                <a:ext uri="{FF2B5EF4-FFF2-40B4-BE49-F238E27FC236}">
                  <a16:creationId xmlns:a16="http://schemas.microsoft.com/office/drawing/2014/main" id="{E35654B9-BA4B-BB53-550B-72BD5F64C833}"/>
                </a:ext>
              </a:extLst>
            </p:cNvPr>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sp>
        <p:nvSpPr>
          <p:cNvPr id="6" name="TextBox 5">
            <a:extLst>
              <a:ext uri="{FF2B5EF4-FFF2-40B4-BE49-F238E27FC236}">
                <a16:creationId xmlns:a16="http://schemas.microsoft.com/office/drawing/2014/main" id="{48C666DE-C691-0D96-FEDD-64DF26486737}"/>
              </a:ext>
            </a:extLst>
          </p:cNvPr>
          <p:cNvSpPr txBox="1"/>
          <p:nvPr/>
        </p:nvSpPr>
        <p:spPr>
          <a:xfrm>
            <a:off x="398827" y="2393860"/>
            <a:ext cx="5971744" cy="7478970"/>
          </a:xfrm>
          <a:prstGeom prst="rect">
            <a:avLst/>
          </a:prstGeom>
          <a:noFill/>
        </p:spPr>
        <p:txBody>
          <a:bodyPr wrap="square" rtlCol="0">
            <a:spAutoFit/>
          </a:bodyPr>
          <a:lstStyle/>
          <a:p>
            <a:pPr marL="342900" indent="-3429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Measured based on type and electric range.</a:t>
            </a:r>
          </a:p>
          <a:p>
            <a:endParaRPr lang="en-US" sz="3200" dirty="0">
              <a:solidFill>
                <a:schemeClr val="bg1"/>
              </a:solidFill>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Determines access to incentives tax credits which reduces EV MSRP cost</a:t>
            </a:r>
          </a:p>
          <a:p>
            <a:endParaRPr lang="en-US" sz="3200" dirty="0">
              <a:solidFill>
                <a:schemeClr val="bg1"/>
              </a:solidFill>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Most vehicles show “Unknown,” a solid share are </a:t>
            </a:r>
            <a:r>
              <a:rPr lang="en-US" sz="3200" dirty="0" err="1">
                <a:solidFill>
                  <a:schemeClr val="bg1"/>
                </a:solidFill>
                <a:latin typeface="Poppins" panose="00000500000000000000" pitchFamily="2" charset="0"/>
                <a:cs typeface="Poppins" panose="00000500000000000000" pitchFamily="2" charset="0"/>
              </a:rPr>
              <a:t>eligable</a:t>
            </a:r>
            <a:r>
              <a:rPr lang="en-US" sz="3200" dirty="0">
                <a:solidFill>
                  <a:schemeClr val="bg1"/>
                </a:solidFill>
                <a:latin typeface="Poppins" panose="00000500000000000000" pitchFamily="2" charset="0"/>
                <a:cs typeface="Poppins" panose="00000500000000000000" pitchFamily="2" charset="0"/>
              </a:rPr>
              <a:t> and only a small percentage is not eligible.</a:t>
            </a:r>
          </a:p>
        </p:txBody>
      </p:sp>
      <p:pic>
        <p:nvPicPr>
          <p:cNvPr id="17" name="Picture 16">
            <a:extLst>
              <a:ext uri="{FF2B5EF4-FFF2-40B4-BE49-F238E27FC236}">
                <a16:creationId xmlns:a16="http://schemas.microsoft.com/office/drawing/2014/main" id="{8D4556B9-669E-1796-B6B4-EDC07DD4413C}"/>
              </a:ext>
            </a:extLst>
          </p:cNvPr>
          <p:cNvPicPr>
            <a:picLocks noChangeAspect="1"/>
          </p:cNvPicPr>
          <p:nvPr/>
        </p:nvPicPr>
        <p:blipFill>
          <a:blip r:embed="rId2"/>
          <a:stretch>
            <a:fillRect/>
          </a:stretch>
        </p:blipFill>
        <p:spPr>
          <a:xfrm>
            <a:off x="6705600" y="1792830"/>
            <a:ext cx="11582400" cy="8494169"/>
          </a:xfrm>
          <a:prstGeom prst="rect">
            <a:avLst/>
          </a:prstGeom>
        </p:spPr>
      </p:pic>
    </p:spTree>
    <p:extLst>
      <p:ext uri="{BB962C8B-B14F-4D97-AF65-F5344CB8AC3E}">
        <p14:creationId xmlns:p14="http://schemas.microsoft.com/office/powerpoint/2010/main" val="26718077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6DA1BEF2-5BD4-7FAE-4911-F4D4FDFF4121}"/>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FE050C97-63A6-A9BB-E189-CADCD23D2960}"/>
              </a:ext>
            </a:extLst>
          </p:cNvPr>
          <p:cNvGrpSpPr/>
          <p:nvPr/>
        </p:nvGrpSpPr>
        <p:grpSpPr>
          <a:xfrm rot="-5400000">
            <a:off x="8248652" y="-8248650"/>
            <a:ext cx="1790700" cy="18288000"/>
            <a:chOff x="0" y="0"/>
            <a:chExt cx="1564051" cy="2911109"/>
          </a:xfrm>
        </p:grpSpPr>
        <p:sp>
          <p:nvSpPr>
            <p:cNvPr id="3" name="Freeform 3">
              <a:extLst>
                <a:ext uri="{FF2B5EF4-FFF2-40B4-BE49-F238E27FC236}">
                  <a16:creationId xmlns:a16="http://schemas.microsoft.com/office/drawing/2014/main" id="{2632941F-98CA-83C4-1973-7F1F576B485A}"/>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A22ECDF0-0ECC-6352-FA23-087E8185F158}"/>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CB36C445-B041-35C1-7AC4-299619B8647C}"/>
              </a:ext>
            </a:extLst>
          </p:cNvPr>
          <p:cNvSpPr txBox="1"/>
          <p:nvPr/>
        </p:nvSpPr>
        <p:spPr>
          <a:xfrm>
            <a:off x="3137162" y="498938"/>
            <a:ext cx="10959838"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Model Year Trend</a:t>
            </a:r>
          </a:p>
        </p:txBody>
      </p:sp>
      <p:sp>
        <p:nvSpPr>
          <p:cNvPr id="8" name="TextBox 8">
            <a:extLst>
              <a:ext uri="{FF2B5EF4-FFF2-40B4-BE49-F238E27FC236}">
                <a16:creationId xmlns:a16="http://schemas.microsoft.com/office/drawing/2014/main" id="{75CD85CC-643F-E7E5-027C-C6750B1D23F6}"/>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D28C9369-E81C-604A-E13B-5E3F5C8D0FA1}"/>
              </a:ext>
            </a:extLst>
          </p:cNvPr>
          <p:cNvSpPr txBox="1"/>
          <p:nvPr/>
        </p:nvSpPr>
        <p:spPr>
          <a:xfrm>
            <a:off x="32267" y="2112917"/>
            <a:ext cx="6248400" cy="7879080"/>
          </a:xfrm>
          <a:prstGeom prst="rect">
            <a:avLst/>
          </a:prstGeom>
        </p:spPr>
        <p:txBody>
          <a:bodyPr wrap="square" lIns="0" tIns="0" rIns="0" bIns="0" rtlCol="0" anchor="t">
            <a:spAutoFit/>
          </a:bodyPr>
          <a:lstStyle/>
          <a:p>
            <a:pPr marL="457200" indent="-457200" algn="ctr" eaLnBrk="0" fontAlgn="base" hangingPunct="0">
              <a:spcBef>
                <a:spcPct val="0"/>
              </a:spcBef>
              <a:spcAft>
                <a:spcPct val="0"/>
              </a:spcAft>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EV registrations in Washington State have grown dramatically since 2016, with a sharp surge from 2020 onward.</a:t>
            </a:r>
          </a:p>
          <a:p>
            <a:pPr marL="457200" indent="-457200" algn="ctr" eaLnBrk="0" fontAlgn="base" hangingPunct="0">
              <a:spcBef>
                <a:spcPct val="0"/>
              </a:spcBef>
              <a:spcAft>
                <a:spcPct val="0"/>
              </a:spcAft>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457200" indent="-457200" algn="ctr" eaLnBrk="0" fontAlgn="base" hangingPunct="0">
              <a:spcBef>
                <a:spcPct val="0"/>
              </a:spcBef>
              <a:spcAft>
                <a:spcPct val="0"/>
              </a:spcAft>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Peak Year is 2022 with almost 60k vehicles registered making it the highest growth to date.</a:t>
            </a:r>
          </a:p>
          <a:p>
            <a:pPr marL="457200" indent="-457200" algn="ctr" eaLnBrk="0" fontAlgn="base" hangingPunct="0">
              <a:spcBef>
                <a:spcPct val="0"/>
              </a:spcBef>
              <a:spcAft>
                <a:spcPct val="0"/>
              </a:spcAft>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457200" indent="-457200" algn="ctr" eaLnBrk="0" fontAlgn="base" hangingPunct="0">
              <a:spcBef>
                <a:spcPct val="0"/>
              </a:spcBef>
              <a:spcAft>
                <a:spcPct val="0"/>
              </a:spcAft>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Recent Dip in 2023 and 2024 show a slight decline, possibly due to market saturation, supply chain shifts, or policy transitions.</a:t>
            </a:r>
            <a:endParaRPr lang="en-US" altLang="en-US" sz="3200" dirty="0">
              <a:solidFill>
                <a:schemeClr val="bg1"/>
              </a:solidFill>
              <a:latin typeface="Poppins" panose="00000500000000000000" pitchFamily="2" charset="0"/>
              <a:cs typeface="Poppins" panose="00000500000000000000" pitchFamily="2" charset="0"/>
            </a:endParaRPr>
          </a:p>
        </p:txBody>
      </p:sp>
      <p:sp>
        <p:nvSpPr>
          <p:cNvPr id="13" name="AutoShape 13">
            <a:extLst>
              <a:ext uri="{FF2B5EF4-FFF2-40B4-BE49-F238E27FC236}">
                <a16:creationId xmlns:a16="http://schemas.microsoft.com/office/drawing/2014/main" id="{E14961B7-2669-07B0-F0F2-8A0086A32AF7}"/>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pic>
        <p:nvPicPr>
          <p:cNvPr id="9" name="Picture 8">
            <a:extLst>
              <a:ext uri="{FF2B5EF4-FFF2-40B4-BE49-F238E27FC236}">
                <a16:creationId xmlns:a16="http://schemas.microsoft.com/office/drawing/2014/main" id="{0AFDC8EF-2BC7-7292-5CE4-3F7A5CD66BD3}"/>
              </a:ext>
            </a:extLst>
          </p:cNvPr>
          <p:cNvPicPr>
            <a:picLocks noChangeAspect="1"/>
          </p:cNvPicPr>
          <p:nvPr/>
        </p:nvPicPr>
        <p:blipFill>
          <a:blip r:embed="rId2"/>
          <a:stretch>
            <a:fillRect/>
          </a:stretch>
        </p:blipFill>
        <p:spPr>
          <a:xfrm>
            <a:off x="6781800" y="1817914"/>
            <a:ext cx="11491654" cy="8469086"/>
          </a:xfrm>
          <a:prstGeom prst="rect">
            <a:avLst/>
          </a:prstGeom>
        </p:spPr>
      </p:pic>
    </p:spTree>
    <p:extLst>
      <p:ext uri="{BB962C8B-B14F-4D97-AF65-F5344CB8AC3E}">
        <p14:creationId xmlns:p14="http://schemas.microsoft.com/office/powerpoint/2010/main" val="2596262721"/>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70C03E4B-D22C-BFBF-3FEF-854B729BD3A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9E4D692-D8AD-4A87-DE85-A8B7F8D6E18E}"/>
              </a:ext>
            </a:extLst>
          </p:cNvPr>
          <p:cNvGrpSpPr/>
          <p:nvPr/>
        </p:nvGrpSpPr>
        <p:grpSpPr>
          <a:xfrm rot="-5400000">
            <a:off x="8229034" y="-8248650"/>
            <a:ext cx="1790700" cy="18288000"/>
            <a:chOff x="0" y="0"/>
            <a:chExt cx="1564051" cy="2911109"/>
          </a:xfrm>
        </p:grpSpPr>
        <p:sp>
          <p:nvSpPr>
            <p:cNvPr id="3" name="Freeform 3">
              <a:extLst>
                <a:ext uri="{FF2B5EF4-FFF2-40B4-BE49-F238E27FC236}">
                  <a16:creationId xmlns:a16="http://schemas.microsoft.com/office/drawing/2014/main" id="{4D43E09B-EF55-E6C7-F199-A6031F11F681}"/>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F2D2C037-9C31-90C8-0809-A42B07CD50BE}"/>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88258DAB-DC05-94C7-1817-10499657D1E1}"/>
              </a:ext>
            </a:extLst>
          </p:cNvPr>
          <p:cNvSpPr txBox="1"/>
          <p:nvPr/>
        </p:nvSpPr>
        <p:spPr>
          <a:xfrm>
            <a:off x="6790" y="439983"/>
            <a:ext cx="18288000" cy="997004"/>
          </a:xfrm>
          <a:prstGeom prst="rect">
            <a:avLst/>
          </a:prstGeom>
        </p:spPr>
        <p:txBody>
          <a:bodyPr wrap="square" lIns="0" tIns="0" rIns="0" bIns="0" rtlCol="0" anchor="t">
            <a:spAutoFit/>
          </a:bodyPr>
          <a:lstStyle/>
          <a:p>
            <a:pPr algn="ctr">
              <a:lnSpc>
                <a:spcPts val="7499"/>
              </a:lnSpc>
            </a:pPr>
            <a:r>
              <a:rPr lang="en-US" sz="8000" b="1" dirty="0">
                <a:solidFill>
                  <a:schemeClr val="bg1"/>
                </a:solidFill>
                <a:latin typeface="Agrandir Bold" panose="020B0604020202020204" charset="0"/>
                <a:ea typeface="Agrandir Bold"/>
                <a:cs typeface="Agrandir Bold"/>
                <a:sym typeface="Agrandir Bold"/>
              </a:rPr>
              <a:t>Charging Station Providers</a:t>
            </a:r>
            <a:endParaRPr lang="en-US" sz="7499" b="1" dirty="0">
              <a:solidFill>
                <a:srgbClr val="FFFFFF"/>
              </a:solidFill>
              <a:latin typeface="Agrandir Bold" panose="020B0604020202020204" charset="0"/>
              <a:ea typeface="Agrandir Bold"/>
              <a:cs typeface="Agrandir Bold"/>
              <a:sym typeface="Agrandir Bold"/>
            </a:endParaRPr>
          </a:p>
        </p:txBody>
      </p:sp>
      <p:sp>
        <p:nvSpPr>
          <p:cNvPr id="8" name="TextBox 8">
            <a:extLst>
              <a:ext uri="{FF2B5EF4-FFF2-40B4-BE49-F238E27FC236}">
                <a16:creationId xmlns:a16="http://schemas.microsoft.com/office/drawing/2014/main" id="{DA23E626-D3C0-9361-9401-788CFD8BD130}"/>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C7EA97A8-4B10-9BF4-C394-6FBE88E0465E}"/>
              </a:ext>
            </a:extLst>
          </p:cNvPr>
          <p:cNvSpPr txBox="1"/>
          <p:nvPr/>
        </p:nvSpPr>
        <p:spPr>
          <a:xfrm>
            <a:off x="304800" y="5840136"/>
            <a:ext cx="16676437" cy="3877985"/>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Puget Sound Energy dominates with over 155k EVs rely on Puget Sound Energy for charging making it the state’s most critical utility for EV infrastructure.</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Bonneville Power Administration and City of Seattle serve tens of thousands of EVs, showing strong urban coverage.</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Smaller providers support niche regions often in remote or underserved areas.</a:t>
            </a:r>
          </a:p>
        </p:txBody>
      </p:sp>
      <p:sp>
        <p:nvSpPr>
          <p:cNvPr id="13" name="AutoShape 13">
            <a:extLst>
              <a:ext uri="{FF2B5EF4-FFF2-40B4-BE49-F238E27FC236}">
                <a16:creationId xmlns:a16="http://schemas.microsoft.com/office/drawing/2014/main" id="{756F67DF-E3BA-3A21-5D22-2A272E90D27B}"/>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pic>
        <p:nvPicPr>
          <p:cNvPr id="7" name="Picture 6">
            <a:extLst>
              <a:ext uri="{FF2B5EF4-FFF2-40B4-BE49-F238E27FC236}">
                <a16:creationId xmlns:a16="http://schemas.microsoft.com/office/drawing/2014/main" id="{D526A62E-298F-5C1C-339B-2AB62AA527A4}"/>
              </a:ext>
            </a:extLst>
          </p:cNvPr>
          <p:cNvPicPr>
            <a:picLocks noChangeAspect="1"/>
          </p:cNvPicPr>
          <p:nvPr/>
        </p:nvPicPr>
        <p:blipFill>
          <a:blip r:embed="rId2"/>
          <a:srcRect b="56783"/>
          <a:stretch>
            <a:fillRect/>
          </a:stretch>
        </p:blipFill>
        <p:spPr>
          <a:xfrm>
            <a:off x="-19616" y="1748193"/>
            <a:ext cx="18268427" cy="3776307"/>
          </a:xfrm>
          <a:prstGeom prst="rect">
            <a:avLst/>
          </a:prstGeom>
        </p:spPr>
      </p:pic>
    </p:spTree>
    <p:extLst>
      <p:ext uri="{BB962C8B-B14F-4D97-AF65-F5344CB8AC3E}">
        <p14:creationId xmlns:p14="http://schemas.microsoft.com/office/powerpoint/2010/main" val="28768624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00B2AFF8-BAF7-1F45-C093-AC5F5DBCF6D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DB4DEEF-2500-CEE7-469F-361320765D78}"/>
              </a:ext>
            </a:extLst>
          </p:cNvPr>
          <p:cNvGrpSpPr/>
          <p:nvPr/>
        </p:nvGrpSpPr>
        <p:grpSpPr>
          <a:xfrm rot="-5400000">
            <a:off x="8248652" y="-8248650"/>
            <a:ext cx="1790700" cy="18288000"/>
            <a:chOff x="0" y="0"/>
            <a:chExt cx="1564051" cy="2911109"/>
          </a:xfrm>
        </p:grpSpPr>
        <p:sp>
          <p:nvSpPr>
            <p:cNvPr id="3" name="Freeform 3">
              <a:extLst>
                <a:ext uri="{FF2B5EF4-FFF2-40B4-BE49-F238E27FC236}">
                  <a16:creationId xmlns:a16="http://schemas.microsoft.com/office/drawing/2014/main" id="{0FDB2808-44B5-06A6-E505-A503BF1091BA}"/>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9399A3A2-0942-C9B6-0091-573AA971FE3A}"/>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2045410B-FD2D-B327-11C6-7606516FF314}"/>
              </a:ext>
            </a:extLst>
          </p:cNvPr>
          <p:cNvSpPr txBox="1"/>
          <p:nvPr/>
        </p:nvSpPr>
        <p:spPr>
          <a:xfrm>
            <a:off x="3276600" y="498938"/>
            <a:ext cx="112014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Electric Range </a:t>
            </a:r>
            <a:r>
              <a:rPr lang="en-US" sz="4000" b="1" dirty="0">
                <a:solidFill>
                  <a:srgbClr val="FFFFFF"/>
                </a:solidFill>
                <a:latin typeface="Agrandir Bold"/>
                <a:ea typeface="Agrandir Bold"/>
                <a:cs typeface="Agrandir Bold"/>
                <a:sym typeface="Agrandir Bold"/>
              </a:rPr>
              <a:t>(in miles)</a:t>
            </a:r>
            <a:endParaRPr lang="en-US" sz="7499" b="1" dirty="0">
              <a:solidFill>
                <a:srgbClr val="FFFFFF"/>
              </a:solidFill>
              <a:latin typeface="Agrandir Bold"/>
              <a:ea typeface="Agrandir Bold"/>
              <a:cs typeface="Agrandir Bold"/>
              <a:sym typeface="Agrandir Bold"/>
            </a:endParaRPr>
          </a:p>
        </p:txBody>
      </p:sp>
      <p:sp>
        <p:nvSpPr>
          <p:cNvPr id="8" name="TextBox 8">
            <a:extLst>
              <a:ext uri="{FF2B5EF4-FFF2-40B4-BE49-F238E27FC236}">
                <a16:creationId xmlns:a16="http://schemas.microsoft.com/office/drawing/2014/main" id="{A8502244-3690-EA67-E334-B45FC637B45B}"/>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F0D2B236-8D6C-E483-2327-5274AF39C011}"/>
              </a:ext>
            </a:extLst>
          </p:cNvPr>
          <p:cNvSpPr txBox="1"/>
          <p:nvPr/>
        </p:nvSpPr>
        <p:spPr>
          <a:xfrm flipH="1">
            <a:off x="304801" y="2413114"/>
            <a:ext cx="5605500" cy="7386638"/>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Tesla vehicles consistently offer the highest electric range, often exceeding 300 miles per charge. </a:t>
            </a:r>
          </a:p>
          <a:p>
            <a:pPr marL="457200" indent="-457200">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Hybrids vehicles typically offer much shorter electric ranges, relying on gasoline for extended trips.</a:t>
            </a:r>
          </a:p>
          <a:p>
            <a:pPr marL="457200" indent="-457200">
              <a:buFont typeface="Arial" panose="020B0604020202020204" pitchFamily="34" charset="0"/>
              <a:buChar char="•"/>
            </a:pPr>
            <a:endParaRPr lang="en-US" sz="32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r>
              <a:rPr lang="en-US" sz="3200" dirty="0">
                <a:solidFill>
                  <a:schemeClr val="bg1"/>
                </a:solidFill>
                <a:latin typeface="Poppins" panose="00000500000000000000" pitchFamily="2" charset="0"/>
                <a:cs typeface="Poppins" panose="00000500000000000000" pitchFamily="2" charset="0"/>
              </a:rPr>
              <a:t>For drivers with range anxiety Tesla’s are the top choice</a:t>
            </a:r>
          </a:p>
        </p:txBody>
      </p:sp>
      <p:sp>
        <p:nvSpPr>
          <p:cNvPr id="13" name="AutoShape 13">
            <a:extLst>
              <a:ext uri="{FF2B5EF4-FFF2-40B4-BE49-F238E27FC236}">
                <a16:creationId xmlns:a16="http://schemas.microsoft.com/office/drawing/2014/main" id="{2FB49F35-AE9E-E83C-792F-2DD100075707}"/>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a:extLst>
              <a:ext uri="{FF2B5EF4-FFF2-40B4-BE49-F238E27FC236}">
                <a16:creationId xmlns:a16="http://schemas.microsoft.com/office/drawing/2014/main" id="{E0C74832-FD3D-0479-A079-F251C486A1EC}"/>
              </a:ext>
            </a:extLst>
          </p:cNvPr>
          <p:cNvGrpSpPr/>
          <p:nvPr/>
        </p:nvGrpSpPr>
        <p:grpSpPr>
          <a:xfrm rot="-5400000">
            <a:off x="16904389" y="8903389"/>
            <a:ext cx="837202" cy="1930021"/>
            <a:chOff x="0" y="0"/>
            <a:chExt cx="220498" cy="508318"/>
          </a:xfrm>
        </p:grpSpPr>
        <p:sp>
          <p:nvSpPr>
            <p:cNvPr id="15" name="Freeform 15">
              <a:extLst>
                <a:ext uri="{FF2B5EF4-FFF2-40B4-BE49-F238E27FC236}">
                  <a16:creationId xmlns:a16="http://schemas.microsoft.com/office/drawing/2014/main" id="{F9BE0EB6-8C91-9B0D-DC9B-7C844611473B}"/>
                </a:ext>
              </a:extLst>
            </p:cNvPr>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a:extLst>
                <a:ext uri="{FF2B5EF4-FFF2-40B4-BE49-F238E27FC236}">
                  <a16:creationId xmlns:a16="http://schemas.microsoft.com/office/drawing/2014/main" id="{F61BD2D6-ADC9-6439-69C9-8F020B39F577}"/>
                </a:ext>
              </a:extLst>
            </p:cNvPr>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pic>
        <p:nvPicPr>
          <p:cNvPr id="10" name="Picture 9">
            <a:extLst>
              <a:ext uri="{FF2B5EF4-FFF2-40B4-BE49-F238E27FC236}">
                <a16:creationId xmlns:a16="http://schemas.microsoft.com/office/drawing/2014/main" id="{117DACC8-80E3-980B-ADAE-32351311B099}"/>
              </a:ext>
            </a:extLst>
          </p:cNvPr>
          <p:cNvPicPr>
            <a:picLocks noChangeAspect="1"/>
          </p:cNvPicPr>
          <p:nvPr/>
        </p:nvPicPr>
        <p:blipFill>
          <a:blip r:embed="rId2"/>
          <a:srcRect l="-1500" t="479" r="1500" b="21599"/>
          <a:stretch>
            <a:fillRect/>
          </a:stretch>
        </p:blipFill>
        <p:spPr>
          <a:xfrm>
            <a:off x="5910302" y="1831241"/>
            <a:ext cx="12377698" cy="8455759"/>
          </a:xfrm>
          <a:prstGeom prst="rect">
            <a:avLst/>
          </a:prstGeom>
        </p:spPr>
      </p:pic>
    </p:spTree>
    <p:extLst>
      <p:ext uri="{BB962C8B-B14F-4D97-AF65-F5344CB8AC3E}">
        <p14:creationId xmlns:p14="http://schemas.microsoft.com/office/powerpoint/2010/main" val="9559427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2" name="Group 2"/>
          <p:cNvGrpSpPr/>
          <p:nvPr/>
        </p:nvGrpSpPr>
        <p:grpSpPr>
          <a:xfrm rot="16200000">
            <a:off x="4737032" y="-3263968"/>
            <a:ext cx="8283288" cy="18818648"/>
            <a:chOff x="0" y="-66675"/>
            <a:chExt cx="1228488" cy="2364529"/>
          </a:xfrm>
        </p:grpSpPr>
        <p:sp>
          <p:nvSpPr>
            <p:cNvPr id="3" name="Freeform 3"/>
            <p:cNvSpPr/>
            <p:nvPr/>
          </p:nvSpPr>
          <p:spPr>
            <a:xfrm>
              <a:off x="0" y="0"/>
              <a:ext cx="1228488" cy="2297854"/>
            </a:xfrm>
            <a:custGeom>
              <a:avLst/>
              <a:gdLst/>
              <a:ahLst/>
              <a:cxnLst/>
              <a:rect l="l" t="t" r="r" b="b"/>
              <a:pathLst>
                <a:path w="1228488" h="2297854">
                  <a:moveTo>
                    <a:pt x="0" y="0"/>
                  </a:moveTo>
                  <a:lnTo>
                    <a:pt x="1228488" y="0"/>
                  </a:lnTo>
                  <a:lnTo>
                    <a:pt x="1228488" y="2297854"/>
                  </a:lnTo>
                  <a:lnTo>
                    <a:pt x="0" y="2297854"/>
                  </a:lnTo>
                  <a:close/>
                </a:path>
              </a:pathLst>
            </a:custGeom>
            <a:gradFill rotWithShape="1">
              <a:gsLst>
                <a:gs pos="0">
                  <a:srgbClr val="52C4B2">
                    <a:alpha val="60000"/>
                  </a:srgbClr>
                </a:gs>
                <a:gs pos="100000">
                  <a:srgbClr val="FFFFFF">
                    <a:alpha val="0"/>
                  </a:srgbClr>
                </a:gs>
              </a:gsLst>
              <a:lin ang="5400000"/>
            </a:gradFill>
          </p:spPr>
          <p:txBody>
            <a:bodyPr/>
            <a:lstStyle/>
            <a:p>
              <a:endParaRPr lang="en-US" dirty="0"/>
            </a:p>
          </p:txBody>
        </p:sp>
        <p:sp>
          <p:nvSpPr>
            <p:cNvPr id="4" name="TextBox 4"/>
            <p:cNvSpPr txBox="1"/>
            <p:nvPr/>
          </p:nvSpPr>
          <p:spPr>
            <a:xfrm>
              <a:off x="0" y="-66675"/>
              <a:ext cx="1228488" cy="2364529"/>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3429000" y="571033"/>
            <a:ext cx="9718681" cy="979755"/>
          </a:xfrm>
          <a:prstGeom prst="rect">
            <a:avLst/>
          </a:prstGeom>
        </p:spPr>
        <p:txBody>
          <a:bodyPr wrap="square" lIns="0" tIns="0" rIns="0" bIns="0" rtlCol="0" anchor="t">
            <a:spAutoFit/>
          </a:bodyPr>
          <a:lstStyle/>
          <a:p>
            <a:pPr algn="r">
              <a:lnSpc>
                <a:spcPts val="7500"/>
              </a:lnSpc>
            </a:pPr>
            <a:r>
              <a:rPr lang="en-US" sz="7500" b="1" dirty="0">
                <a:solidFill>
                  <a:srgbClr val="FFFFFF"/>
                </a:solidFill>
                <a:latin typeface="Agrandir Bold"/>
                <a:ea typeface="Agrandir Bold"/>
                <a:cs typeface="Agrandir Bold"/>
                <a:sym typeface="Agrandir Bold"/>
              </a:rPr>
              <a:t>Recommendations</a:t>
            </a:r>
          </a:p>
        </p:txBody>
      </p:sp>
      <p:sp>
        <p:nvSpPr>
          <p:cNvPr id="13" name="Freeform 13"/>
          <p:cNvSpPr/>
          <p:nvPr/>
        </p:nvSpPr>
        <p:spPr>
          <a:xfrm>
            <a:off x="14706600" y="3738500"/>
            <a:ext cx="3496768" cy="4199176"/>
          </a:xfrm>
          <a:custGeom>
            <a:avLst/>
            <a:gdLst/>
            <a:ahLst/>
            <a:cxnLst/>
            <a:rect l="l" t="t" r="r" b="b"/>
            <a:pathLst>
              <a:path w="3496768" h="4199176">
                <a:moveTo>
                  <a:pt x="0" y="0"/>
                </a:moveTo>
                <a:lnTo>
                  <a:pt x="3496768" y="0"/>
                </a:lnTo>
                <a:lnTo>
                  <a:pt x="3496768" y="4199175"/>
                </a:lnTo>
                <a:lnTo>
                  <a:pt x="0" y="4199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5" name="Rectangle 6">
            <a:extLst>
              <a:ext uri="{FF2B5EF4-FFF2-40B4-BE49-F238E27FC236}">
                <a16:creationId xmlns:a16="http://schemas.microsoft.com/office/drawing/2014/main" id="{30FE134D-FA09-74F8-D22E-535B071EDC53}"/>
              </a:ext>
            </a:extLst>
          </p:cNvPr>
          <p:cNvSpPr>
            <a:spLocks noChangeArrowheads="1"/>
          </p:cNvSpPr>
          <p:nvPr/>
        </p:nvSpPr>
        <p:spPr bwMode="auto">
          <a:xfrm>
            <a:off x="0" y="439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6" name="Rectangle 7">
            <a:extLst>
              <a:ext uri="{FF2B5EF4-FFF2-40B4-BE49-F238E27FC236}">
                <a16:creationId xmlns:a16="http://schemas.microsoft.com/office/drawing/2014/main" id="{50AFE326-9FDD-2D32-2975-32295A982A13}"/>
              </a:ext>
            </a:extLst>
          </p:cNvPr>
          <p:cNvSpPr>
            <a:spLocks noChangeArrowheads="1"/>
          </p:cNvSpPr>
          <p:nvPr/>
        </p:nvSpPr>
        <p:spPr bwMode="auto">
          <a:xfrm>
            <a:off x="2895600" y="-184666"/>
            <a:ext cx="18288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7" name="Rectangle 8">
            <a:extLst>
              <a:ext uri="{FF2B5EF4-FFF2-40B4-BE49-F238E27FC236}">
                <a16:creationId xmlns:a16="http://schemas.microsoft.com/office/drawing/2014/main" id="{4041982F-FD15-57DB-37A6-C11B9C5F9EA0}"/>
              </a:ext>
            </a:extLst>
          </p:cNvPr>
          <p:cNvSpPr>
            <a:spLocks noChangeArrowheads="1"/>
          </p:cNvSpPr>
          <p:nvPr/>
        </p:nvSpPr>
        <p:spPr bwMode="auto">
          <a:xfrm>
            <a:off x="914400" y="5376802"/>
            <a:ext cx="14325600" cy="3271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bg1"/>
              </a:solidFill>
              <a:effectLst/>
              <a:latin typeface="Poppins" panose="00000500000000000000" pitchFamily="2" charset="0"/>
              <a:cs typeface="Poppins" panose="00000500000000000000" pitchFamily="2" charset="0"/>
            </a:endParaRPr>
          </a:p>
        </p:txBody>
      </p:sp>
      <p:sp>
        <p:nvSpPr>
          <p:cNvPr id="30" name="Rectangle 11">
            <a:extLst>
              <a:ext uri="{FF2B5EF4-FFF2-40B4-BE49-F238E27FC236}">
                <a16:creationId xmlns:a16="http://schemas.microsoft.com/office/drawing/2014/main" id="{A3CAE031-C4FE-EF66-9B5F-673B2C5C5D45}"/>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2" name="TextBox 31">
            <a:extLst>
              <a:ext uri="{FF2B5EF4-FFF2-40B4-BE49-F238E27FC236}">
                <a16:creationId xmlns:a16="http://schemas.microsoft.com/office/drawing/2014/main" id="{A4486DBB-BFBE-8F06-3FB3-BFF253F44719}"/>
              </a:ext>
            </a:extLst>
          </p:cNvPr>
          <p:cNvSpPr txBox="1"/>
          <p:nvPr/>
        </p:nvSpPr>
        <p:spPr>
          <a:xfrm>
            <a:off x="353090" y="2007810"/>
            <a:ext cx="17581818" cy="8279190"/>
          </a:xfrm>
          <a:prstGeom prst="rect">
            <a:avLst/>
          </a:prstGeom>
          <a:noFill/>
        </p:spPr>
        <p:txBody>
          <a:bodyPr wrap="square" rtlCol="0">
            <a:spAutoFit/>
          </a:bodyPr>
          <a:lstStyle/>
          <a:p>
            <a:r>
              <a:rPr lang="en-US" sz="2800" b="1" dirty="0">
                <a:solidFill>
                  <a:schemeClr val="bg1"/>
                </a:solidFill>
                <a:latin typeface="Poppins" panose="00000500000000000000" pitchFamily="2" charset="0"/>
                <a:cs typeface="Poppins" panose="00000500000000000000" pitchFamily="2" charset="0"/>
              </a:rPr>
              <a:t>Improve Charging Infrastructure </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Prioritize underserved counties with limited access</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Working with smaller utilities to install fast charging stations in remote and colder regions </a:t>
            </a:r>
          </a:p>
          <a:p>
            <a:r>
              <a:rPr lang="en-US" sz="2800" dirty="0">
                <a:solidFill>
                  <a:schemeClr val="bg1"/>
                </a:solidFill>
                <a:latin typeface="Poppins" panose="00000500000000000000" pitchFamily="2" charset="0"/>
                <a:cs typeface="Poppins" panose="00000500000000000000" pitchFamily="2" charset="0"/>
              </a:rPr>
              <a:t> </a:t>
            </a:r>
          </a:p>
          <a:p>
            <a:r>
              <a:rPr lang="en-US" sz="2800" b="1" dirty="0">
                <a:solidFill>
                  <a:schemeClr val="bg1"/>
                </a:solidFill>
                <a:latin typeface="Poppins" panose="00000500000000000000" pitchFamily="2" charset="0"/>
                <a:cs typeface="Poppins" panose="00000500000000000000" pitchFamily="2" charset="0"/>
              </a:rPr>
              <a:t>Boost Public Awareness </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 Run targeted campaigns on EV benefits like cost savings and CAFV eligibility</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Partner with local governments and community groups to build trust and visibility </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r>
              <a:rPr lang="en-US" sz="2800" b="1" dirty="0">
                <a:solidFill>
                  <a:schemeClr val="bg1"/>
                </a:solidFill>
                <a:latin typeface="Poppins" panose="00000500000000000000" pitchFamily="2" charset="0"/>
                <a:cs typeface="Poppins" panose="00000500000000000000" pitchFamily="2" charset="0"/>
              </a:rPr>
              <a:t>Leverage Policy Incentives</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  Clarify CAFV eligibility to reduce “unknown” classifications </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Promote state and federal incentives more effectively to drive adoption  </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r>
              <a:rPr lang="en-US" sz="2800" b="1" dirty="0">
                <a:solidFill>
                  <a:schemeClr val="bg1"/>
                </a:solidFill>
                <a:latin typeface="Poppins" panose="00000500000000000000" pitchFamily="2" charset="0"/>
                <a:cs typeface="Poppins" panose="00000500000000000000" pitchFamily="2" charset="0"/>
              </a:rPr>
              <a:t>Support High Performing Regions</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Strengthen infrastructure in urban counties to sustain momentum </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Benchmark these regions as markers for ideal growth</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r>
              <a:rPr lang="en-US" sz="2800" b="1" dirty="0">
                <a:solidFill>
                  <a:schemeClr val="bg1"/>
                </a:solidFill>
                <a:latin typeface="Poppins" panose="00000500000000000000" pitchFamily="2" charset="0"/>
                <a:cs typeface="Poppins" panose="00000500000000000000" pitchFamily="2" charset="0"/>
              </a:rPr>
              <a:t>Data Backed Investments</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Give resources to counties with the largest adoption gaps  </a:t>
            </a: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Track EV growth trends continuously and adjust strategies as needed </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2" name="Group 2"/>
          <p:cNvGrpSpPr/>
          <p:nvPr/>
        </p:nvGrpSpPr>
        <p:grpSpPr>
          <a:xfrm rot="5400000" flipV="1">
            <a:off x="2481896" y="-1391121"/>
            <a:ext cx="4561209" cy="9525002"/>
            <a:chOff x="0" y="0"/>
            <a:chExt cx="1201306" cy="1396045"/>
          </a:xfrm>
        </p:grpSpPr>
        <p:sp>
          <p:nvSpPr>
            <p:cNvPr id="3" name="Freeform 3"/>
            <p:cNvSpPr/>
            <p:nvPr/>
          </p:nvSpPr>
          <p:spPr>
            <a:xfrm>
              <a:off x="0" y="0"/>
              <a:ext cx="1201306" cy="1396045"/>
            </a:xfrm>
            <a:custGeom>
              <a:avLst/>
              <a:gdLst/>
              <a:ahLst/>
              <a:cxnLst/>
              <a:rect l="l" t="t" r="r" b="b"/>
              <a:pathLst>
                <a:path w="1201306" h="1396045">
                  <a:moveTo>
                    <a:pt x="0" y="0"/>
                  </a:moveTo>
                  <a:lnTo>
                    <a:pt x="1201306" y="0"/>
                  </a:lnTo>
                  <a:lnTo>
                    <a:pt x="1201306" y="1396045"/>
                  </a:lnTo>
                  <a:lnTo>
                    <a:pt x="0" y="1396045"/>
                  </a:lnTo>
                  <a:close/>
                </a:path>
              </a:pathLst>
            </a:custGeom>
            <a:gradFill rotWithShape="1">
              <a:gsLst>
                <a:gs pos="0">
                  <a:srgbClr val="52C4B2">
                    <a:alpha val="60000"/>
                  </a:srgbClr>
                </a:gs>
                <a:gs pos="100000">
                  <a:srgbClr val="FFFFFF">
                    <a:alpha val="0"/>
                  </a:srgbClr>
                </a:gs>
              </a:gsLst>
              <a:lin ang="5400000"/>
            </a:gradFill>
          </p:spPr>
          <p:txBody>
            <a:bodyPr/>
            <a:lstStyle/>
            <a:p>
              <a:endParaRPr lang="en-US"/>
            </a:p>
          </p:txBody>
        </p:sp>
        <p:sp>
          <p:nvSpPr>
            <p:cNvPr id="4" name="TextBox 4"/>
            <p:cNvSpPr txBox="1"/>
            <p:nvPr/>
          </p:nvSpPr>
          <p:spPr>
            <a:xfrm>
              <a:off x="0" y="-66675"/>
              <a:ext cx="1201306" cy="1462720"/>
            </a:xfrm>
            <a:prstGeom prst="rect">
              <a:avLst/>
            </a:prstGeom>
          </p:spPr>
          <p:txBody>
            <a:bodyPr lIns="50800" tIns="50800" rIns="50800" bIns="50800" rtlCol="0" anchor="ctr"/>
            <a:lstStyle/>
            <a:p>
              <a:pPr algn="ctr">
                <a:lnSpc>
                  <a:spcPts val="3359"/>
                </a:lnSpc>
              </a:pPr>
              <a:endParaRPr/>
            </a:p>
          </p:txBody>
        </p:sp>
      </p:grpSp>
      <p:sp>
        <p:nvSpPr>
          <p:cNvPr id="10" name="AutoShape 10"/>
          <p:cNvSpPr/>
          <p:nvPr/>
        </p:nvSpPr>
        <p:spPr>
          <a:xfrm>
            <a:off x="1749749" y="5661780"/>
            <a:ext cx="6159243"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p:cNvGrpSpPr/>
          <p:nvPr/>
        </p:nvGrpSpPr>
        <p:grpSpPr>
          <a:xfrm>
            <a:off x="886883" y="7810500"/>
            <a:ext cx="995232" cy="995232"/>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C4B2"/>
            </a:solidFill>
          </p:spPr>
          <p:txBody>
            <a:bodyPr/>
            <a:lstStyle/>
            <a:p>
              <a:endParaRPr lang="en-US"/>
            </a:p>
          </p:txBody>
        </p:sp>
        <p:sp>
          <p:nvSpPr>
            <p:cNvPr id="16" name="TextBox 16"/>
            <p:cNvSpPr txBox="1"/>
            <p:nvPr/>
          </p:nvSpPr>
          <p:spPr>
            <a:xfrm>
              <a:off x="76200" y="-9525"/>
              <a:ext cx="660400" cy="746125"/>
            </a:xfrm>
            <a:prstGeom prst="rect">
              <a:avLst/>
            </a:prstGeom>
          </p:spPr>
          <p:txBody>
            <a:bodyPr lIns="61560" tIns="61560" rIns="61560" bIns="61560" rtlCol="0" anchor="ctr"/>
            <a:lstStyle/>
            <a:p>
              <a:pPr algn="ctr">
                <a:lnSpc>
                  <a:spcPts val="2239"/>
                </a:lnSpc>
              </a:pPr>
              <a:endParaRPr/>
            </a:p>
          </p:txBody>
        </p:sp>
      </p:grpSp>
      <p:sp>
        <p:nvSpPr>
          <p:cNvPr id="25" name="Freeform 25"/>
          <p:cNvSpPr/>
          <p:nvPr/>
        </p:nvSpPr>
        <p:spPr>
          <a:xfrm>
            <a:off x="1113496" y="8095748"/>
            <a:ext cx="542005" cy="424735"/>
          </a:xfrm>
          <a:custGeom>
            <a:avLst/>
            <a:gdLst/>
            <a:ahLst/>
            <a:cxnLst/>
            <a:rect l="l" t="t" r="r" b="b"/>
            <a:pathLst>
              <a:path w="542005" h="424735">
                <a:moveTo>
                  <a:pt x="0" y="0"/>
                </a:moveTo>
                <a:lnTo>
                  <a:pt x="542004" y="0"/>
                </a:lnTo>
                <a:lnTo>
                  <a:pt x="542004" y="424734"/>
                </a:lnTo>
                <a:lnTo>
                  <a:pt x="0" y="4247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6" name="Freeform 26"/>
          <p:cNvSpPr/>
          <p:nvPr/>
        </p:nvSpPr>
        <p:spPr>
          <a:xfrm>
            <a:off x="5227056" y="6164678"/>
            <a:ext cx="542005" cy="424735"/>
          </a:xfrm>
          <a:custGeom>
            <a:avLst/>
            <a:gdLst/>
            <a:ahLst/>
            <a:cxnLst/>
            <a:rect l="l" t="t" r="r" b="b"/>
            <a:pathLst>
              <a:path w="542005" h="424735">
                <a:moveTo>
                  <a:pt x="0" y="0"/>
                </a:moveTo>
                <a:lnTo>
                  <a:pt x="542005" y="0"/>
                </a:lnTo>
                <a:lnTo>
                  <a:pt x="542005" y="424734"/>
                </a:lnTo>
                <a:lnTo>
                  <a:pt x="0" y="4247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7" name="TextBox 27"/>
          <p:cNvSpPr txBox="1"/>
          <p:nvPr/>
        </p:nvSpPr>
        <p:spPr>
          <a:xfrm>
            <a:off x="1749749" y="2753099"/>
            <a:ext cx="5905404" cy="2103140"/>
          </a:xfrm>
          <a:prstGeom prst="rect">
            <a:avLst/>
          </a:prstGeom>
        </p:spPr>
        <p:txBody>
          <a:bodyPr lIns="0" tIns="0" rIns="0" bIns="0" rtlCol="0" anchor="t">
            <a:spAutoFit/>
          </a:bodyPr>
          <a:lstStyle/>
          <a:p>
            <a:pPr marL="0" lvl="0" indent="0" algn="l">
              <a:lnSpc>
                <a:spcPts val="8249"/>
              </a:lnSpc>
              <a:spcBef>
                <a:spcPct val="0"/>
              </a:spcBef>
            </a:pPr>
            <a:r>
              <a:rPr lang="en-US" sz="7499" b="1" dirty="0">
                <a:solidFill>
                  <a:srgbClr val="FFFFFF"/>
                </a:solidFill>
                <a:latin typeface="Agrandir Bold"/>
                <a:ea typeface="Agrandir Bold"/>
                <a:cs typeface="Agrandir Bold"/>
                <a:sym typeface="Agrandir Bold"/>
              </a:rPr>
              <a:t>Data Overview </a:t>
            </a:r>
            <a:endParaRPr lang="en-US" sz="7499" b="1" u="none" strike="noStrike" dirty="0">
              <a:solidFill>
                <a:srgbClr val="FFFFFF"/>
              </a:solidFill>
              <a:latin typeface="Agrandir Bold"/>
              <a:ea typeface="Agrandir Bold"/>
              <a:cs typeface="Agrandir Bold"/>
              <a:sym typeface="Agrandir Bold"/>
            </a:endParaRPr>
          </a:p>
        </p:txBody>
      </p:sp>
      <p:sp>
        <p:nvSpPr>
          <p:cNvPr id="28" name="TextBox 28"/>
          <p:cNvSpPr txBox="1"/>
          <p:nvPr/>
        </p:nvSpPr>
        <p:spPr>
          <a:xfrm>
            <a:off x="9144000" y="1737049"/>
            <a:ext cx="8335374" cy="2495555"/>
          </a:xfrm>
          <a:prstGeom prst="rect">
            <a:avLst/>
          </a:prstGeom>
        </p:spPr>
        <p:txBody>
          <a:bodyPr wrap="square" lIns="0" tIns="0" rIns="0" bIns="0" rtlCol="0" anchor="t">
            <a:spAutoFit/>
          </a:bodyPr>
          <a:lstStyle/>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a:p>
            <a:pPr algn="ctr">
              <a:lnSpc>
                <a:spcPts val="2800"/>
              </a:lnSpc>
            </a:pPr>
            <a:endParaRPr lang="en-US" sz="2000" b="1" dirty="0">
              <a:solidFill>
                <a:srgbClr val="FFFFFF"/>
              </a:solidFill>
              <a:latin typeface="Poppins Semi-Bold"/>
              <a:ea typeface="Poppins Semi-Bold"/>
              <a:cs typeface="Poppins Semi-Bold"/>
              <a:sym typeface="Poppins Semi-Bold"/>
            </a:endParaRPr>
          </a:p>
        </p:txBody>
      </p:sp>
      <p:sp>
        <p:nvSpPr>
          <p:cNvPr id="32" name="TextBox 31">
            <a:extLst>
              <a:ext uri="{FF2B5EF4-FFF2-40B4-BE49-F238E27FC236}">
                <a16:creationId xmlns:a16="http://schemas.microsoft.com/office/drawing/2014/main" id="{839A5627-E407-0F3F-728E-BCEC1ECC26E5}"/>
              </a:ext>
            </a:extLst>
          </p:cNvPr>
          <p:cNvSpPr txBox="1"/>
          <p:nvPr/>
        </p:nvSpPr>
        <p:spPr>
          <a:xfrm>
            <a:off x="2286000" y="7570195"/>
            <a:ext cx="7895378" cy="1959511"/>
          </a:xfrm>
          <a:prstGeom prst="rect">
            <a:avLst/>
          </a:prstGeom>
          <a:noFill/>
        </p:spPr>
        <p:txBody>
          <a:bodyPr wrap="square" rtlCol="0">
            <a:spAutoFit/>
          </a:bodyPr>
          <a:lstStyle/>
          <a:p>
            <a:pPr algn="ctr">
              <a:lnSpc>
                <a:spcPts val="2800"/>
              </a:lnSpc>
            </a:pPr>
            <a:endParaRPr lang="en-US" sz="3600" b="1" dirty="0">
              <a:solidFill>
                <a:srgbClr val="FFFFFF"/>
              </a:solidFill>
              <a:latin typeface="Poppins Semi-Bold"/>
              <a:ea typeface="Poppins Semi-Bold"/>
              <a:cs typeface="Poppins Semi-Bold"/>
              <a:sym typeface="Poppins Semi-Bold"/>
            </a:endParaRPr>
          </a:p>
          <a:p>
            <a:pPr>
              <a:lnSpc>
                <a:spcPts val="2800"/>
              </a:lnSpc>
            </a:pPr>
            <a:r>
              <a:rPr lang="en-US" sz="3600" b="1" dirty="0">
                <a:solidFill>
                  <a:srgbClr val="FFFFFF"/>
                </a:solidFill>
                <a:latin typeface="Poppins Semi-Bold"/>
                <a:ea typeface="Poppins Semi-Bold"/>
                <a:cs typeface="Poppins Semi-Bold"/>
                <a:sym typeface="Poppins Semi-Bold"/>
              </a:rPr>
              <a:t>Source: </a:t>
            </a:r>
          </a:p>
          <a:p>
            <a:pPr>
              <a:lnSpc>
                <a:spcPts val="2800"/>
              </a:lnSpc>
            </a:pPr>
            <a:r>
              <a:rPr lang="en-US" sz="2800" b="1" u="sng" dirty="0">
                <a:solidFill>
                  <a:srgbClr val="00B050"/>
                </a:solidFill>
                <a:latin typeface="Poppins Semi-Bold"/>
                <a:ea typeface="Poppins Semi-Bold"/>
                <a:cs typeface="Poppins Semi-Bold"/>
                <a:sym typeface="Poppins Semi-Bold"/>
                <a:hlinkClick r:id="rId4">
                  <a:extLst>
                    <a:ext uri="{A12FA001-AC4F-418D-AE19-62706E023703}">
                      <ahyp:hlinkClr xmlns:ahyp="http://schemas.microsoft.com/office/drawing/2018/hyperlinkcolor" val="tx"/>
                    </a:ext>
                  </a:extLst>
                </a:hlinkClick>
              </a:rPr>
              <a:t>Washington State Electric      Vehicle Population Data</a:t>
            </a:r>
            <a:endParaRPr lang="en-US" sz="2400" b="1" u="sng" dirty="0">
              <a:solidFill>
                <a:srgbClr val="00B050"/>
              </a:solidFill>
              <a:latin typeface="Poppins Semi-Bold"/>
              <a:ea typeface="Poppins Semi-Bold"/>
              <a:cs typeface="Poppins Semi-Bold"/>
              <a:sym typeface="Poppins Semi-Bold"/>
            </a:endParaRPr>
          </a:p>
          <a:p>
            <a:endParaRPr lang="en-US" sz="2800" dirty="0"/>
          </a:p>
        </p:txBody>
      </p:sp>
      <p:sp>
        <p:nvSpPr>
          <p:cNvPr id="5" name="TextBox 4">
            <a:extLst>
              <a:ext uri="{FF2B5EF4-FFF2-40B4-BE49-F238E27FC236}">
                <a16:creationId xmlns:a16="http://schemas.microsoft.com/office/drawing/2014/main" id="{476098A3-04B6-65A4-E449-E817E247006A}"/>
              </a:ext>
            </a:extLst>
          </p:cNvPr>
          <p:cNvSpPr txBox="1"/>
          <p:nvPr/>
        </p:nvSpPr>
        <p:spPr>
          <a:xfrm>
            <a:off x="10087974" y="1412819"/>
            <a:ext cx="7467600" cy="5970865"/>
          </a:xfrm>
          <a:prstGeom prst="rect">
            <a:avLst/>
          </a:prstGeom>
          <a:noFill/>
        </p:spPr>
        <p:txBody>
          <a:bodyPr wrap="square" rtlCol="0">
            <a:spAutoFit/>
          </a:bodyPr>
          <a:lstStyle/>
          <a:p>
            <a:pPr marL="514350" indent="-514350">
              <a:lnSpc>
                <a:spcPts val="2800"/>
              </a:lnSpc>
              <a:buFont typeface="+mj-lt"/>
              <a:buAutoNum type="arabicPeriod"/>
            </a:pPr>
            <a:r>
              <a:rPr lang="en-US" sz="3200" b="1" dirty="0">
                <a:solidFill>
                  <a:srgbClr val="FFFFFF"/>
                </a:solidFill>
                <a:latin typeface="Poppins" panose="00000500000000000000" pitchFamily="2" charset="0"/>
                <a:ea typeface="Poppins Semi-Bold"/>
                <a:cs typeface="Poppins" panose="00000500000000000000" pitchFamily="2" charset="0"/>
                <a:sym typeface="Poppins Semi-Bold"/>
              </a:rPr>
              <a:t>Key cleaning steps: Filtered to Washington State (WA) </a:t>
            </a:r>
          </a:p>
          <a:p>
            <a:pPr marL="514350" indent="-514350">
              <a:lnSpc>
                <a:spcPts val="2800"/>
              </a:lnSpc>
              <a:buFont typeface="+mj-lt"/>
              <a:buAutoNum type="arabicPeriod"/>
            </a:pPr>
            <a:endParaRPr lang="en-US" sz="3200" b="1" dirty="0">
              <a:solidFill>
                <a:srgbClr val="FFFFFF"/>
              </a:solidFill>
              <a:latin typeface="Poppins" panose="00000500000000000000" pitchFamily="2" charset="0"/>
              <a:ea typeface="Poppins Semi-Bold"/>
              <a:cs typeface="Poppins" panose="00000500000000000000" pitchFamily="2" charset="0"/>
              <a:sym typeface="Poppins Semi-Bold"/>
            </a:endParaRPr>
          </a:p>
          <a:p>
            <a:pPr marL="514350" indent="-514350">
              <a:lnSpc>
                <a:spcPts val="2800"/>
              </a:lnSpc>
              <a:buFont typeface="+mj-lt"/>
              <a:buAutoNum type="arabicPeriod"/>
            </a:pPr>
            <a:r>
              <a:rPr lang="en-US" sz="3200" b="1" dirty="0">
                <a:solidFill>
                  <a:srgbClr val="FFFFFF"/>
                </a:solidFill>
                <a:latin typeface="Poppins" panose="00000500000000000000" pitchFamily="2" charset="0"/>
                <a:ea typeface="Poppins Semi-Bold"/>
                <a:cs typeface="Poppins" panose="00000500000000000000" pitchFamily="2" charset="0"/>
                <a:sym typeface="Poppins Semi-Bold"/>
              </a:rPr>
              <a:t>Removed 'State' and ‘2020 census’ columns</a:t>
            </a:r>
          </a:p>
          <a:p>
            <a:pPr marL="514350" indent="-514350">
              <a:lnSpc>
                <a:spcPts val="2800"/>
              </a:lnSpc>
              <a:buFont typeface="+mj-lt"/>
              <a:buAutoNum type="arabicPeriod"/>
            </a:pPr>
            <a:endParaRPr lang="en-US" sz="3200" b="1" dirty="0">
              <a:solidFill>
                <a:srgbClr val="FFFFFF"/>
              </a:solidFill>
              <a:latin typeface="Poppins" panose="00000500000000000000" pitchFamily="2" charset="0"/>
              <a:ea typeface="Poppins Semi-Bold"/>
              <a:cs typeface="Poppins" panose="00000500000000000000" pitchFamily="2" charset="0"/>
              <a:sym typeface="Poppins Semi-Bold"/>
            </a:endParaRPr>
          </a:p>
          <a:p>
            <a:pPr marL="514350" indent="-514350">
              <a:lnSpc>
                <a:spcPts val="2800"/>
              </a:lnSpc>
              <a:buFont typeface="+mj-lt"/>
              <a:buAutoNum type="arabicPeriod"/>
            </a:pPr>
            <a:r>
              <a:rPr lang="en-US" sz="3200" b="1" dirty="0">
                <a:solidFill>
                  <a:srgbClr val="FFFFFF"/>
                </a:solidFill>
                <a:latin typeface="Poppins" panose="00000500000000000000" pitchFamily="2" charset="0"/>
                <a:ea typeface="Poppins Semi-Bold"/>
                <a:cs typeface="Poppins" panose="00000500000000000000" pitchFamily="2" charset="0"/>
                <a:sym typeface="Poppins Semi-Bold"/>
              </a:rPr>
              <a:t> Handled missing values by filtering above 1</a:t>
            </a:r>
          </a:p>
          <a:p>
            <a:pPr marL="514350" indent="-514350">
              <a:lnSpc>
                <a:spcPts val="2800"/>
              </a:lnSpc>
              <a:buFont typeface="+mj-lt"/>
              <a:buAutoNum type="arabicPeriod"/>
            </a:pPr>
            <a:endParaRPr lang="en-US" sz="3200" b="1" dirty="0">
              <a:solidFill>
                <a:srgbClr val="FFFFFF"/>
              </a:solidFill>
              <a:latin typeface="Poppins" panose="00000500000000000000" pitchFamily="2" charset="0"/>
              <a:ea typeface="Poppins Semi-Bold"/>
              <a:cs typeface="Poppins" panose="00000500000000000000" pitchFamily="2" charset="0"/>
              <a:sym typeface="Poppins Semi-Bold"/>
            </a:endParaRPr>
          </a:p>
          <a:p>
            <a:pPr marL="514350" indent="-514350">
              <a:lnSpc>
                <a:spcPts val="2800"/>
              </a:lnSpc>
              <a:buFont typeface="+mj-lt"/>
              <a:buAutoNum type="arabicPeriod"/>
            </a:pPr>
            <a:r>
              <a:rPr lang="en-US" sz="3200" b="1" dirty="0">
                <a:solidFill>
                  <a:srgbClr val="FFFFFF"/>
                </a:solidFill>
                <a:latin typeface="Poppins" panose="00000500000000000000" pitchFamily="2" charset="0"/>
                <a:ea typeface="Poppins Semi-Bold"/>
                <a:cs typeface="Poppins" panose="00000500000000000000" pitchFamily="2" charset="0"/>
                <a:sym typeface="Poppins Semi-Bold"/>
              </a:rPr>
              <a:t>Corrected data types for Model Year, 'Electric Range', 'Base MSRP’ to numerical.</a:t>
            </a:r>
          </a:p>
          <a:p>
            <a:pPr marL="514350" indent="-514350">
              <a:lnSpc>
                <a:spcPts val="2800"/>
              </a:lnSpc>
              <a:buFont typeface="+mj-lt"/>
              <a:buAutoNum type="arabicPeriod"/>
            </a:pPr>
            <a:endParaRPr lang="en-US" sz="3200" b="1" dirty="0">
              <a:solidFill>
                <a:srgbClr val="FFFFFF"/>
              </a:solidFill>
              <a:latin typeface="Poppins" panose="00000500000000000000" pitchFamily="2" charset="0"/>
              <a:cs typeface="Poppins" panose="00000500000000000000" pitchFamily="2" charset="0"/>
              <a:sym typeface="Poppins Semi-Bold"/>
            </a:endParaRPr>
          </a:p>
          <a:p>
            <a:pPr marL="514350" indent="-514350">
              <a:lnSpc>
                <a:spcPts val="2800"/>
              </a:lnSpc>
              <a:buFont typeface="+mj-lt"/>
              <a:buAutoNum type="arabicPeriod"/>
            </a:pPr>
            <a:r>
              <a:rPr lang="en-US" sz="3200" b="1" dirty="0">
                <a:solidFill>
                  <a:srgbClr val="FFFFFF"/>
                </a:solidFill>
                <a:latin typeface="Poppins" panose="00000500000000000000" pitchFamily="2" charset="0"/>
                <a:cs typeface="Poppins" panose="00000500000000000000" pitchFamily="2" charset="0"/>
                <a:sym typeface="Poppins Semi-Bold"/>
              </a:rPr>
              <a:t>Split utility providers by delimiter of |</a:t>
            </a:r>
            <a:endParaRPr lang="en-US" sz="3200" b="1" dirty="0">
              <a:latin typeface="Poppins" panose="00000500000000000000" pitchFamily="2" charset="0"/>
              <a:cs typeface="Poppins" panose="00000500000000000000" pitchFamily="2" charset="0"/>
            </a:endParaRPr>
          </a:p>
          <a:p>
            <a:pPr marL="514350" indent="-514350">
              <a:buFont typeface="+mj-lt"/>
              <a:buAutoNum type="arabicPeriod"/>
            </a:pPr>
            <a:endParaRPr lang="en-US" sz="3200" b="1" dirty="0">
              <a:latin typeface="Poppins" panose="00000500000000000000" pitchFamily="2" charset="0"/>
              <a:cs typeface="Poppins" panose="00000500000000000000" pitchFamily="2" charset="0"/>
            </a:endParaRPr>
          </a:p>
        </p:txBody>
      </p:sp>
      <p:sp>
        <p:nvSpPr>
          <p:cNvPr id="11" name="TextBox 4">
            <a:extLst>
              <a:ext uri="{FF2B5EF4-FFF2-40B4-BE49-F238E27FC236}">
                <a16:creationId xmlns:a16="http://schemas.microsoft.com/office/drawing/2014/main" id="{56B59EFD-DBBD-5CD9-6C6E-91FC87213A9C}"/>
              </a:ext>
            </a:extLst>
          </p:cNvPr>
          <p:cNvSpPr txBox="1"/>
          <p:nvPr/>
        </p:nvSpPr>
        <p:spPr>
          <a:xfrm rot="5400000">
            <a:off x="16489830" y="3015615"/>
            <a:ext cx="4561209" cy="711524"/>
          </a:xfrm>
          <a:prstGeom prst="rect">
            <a:avLst/>
          </a:prstGeom>
        </p:spPr>
        <p:txBody>
          <a:bodyPr lIns="50800" tIns="50800" rIns="50800" bIns="50800" rtlCol="0" anchor="ctr"/>
          <a:lstStyle/>
          <a:p>
            <a:pPr algn="ctr">
              <a:lnSpc>
                <a:spcPts val="3359"/>
              </a:lnSpc>
            </a:pPr>
            <a:endParaRPr/>
          </a:p>
        </p:txBody>
      </p:sp>
      <p:sp>
        <p:nvSpPr>
          <p:cNvPr id="17" name="TextBox 4">
            <a:extLst>
              <a:ext uri="{FF2B5EF4-FFF2-40B4-BE49-F238E27FC236}">
                <a16:creationId xmlns:a16="http://schemas.microsoft.com/office/drawing/2014/main" id="{966ADFB7-E3B2-2D5D-088F-28EBC41C87D6}"/>
              </a:ext>
            </a:extLst>
          </p:cNvPr>
          <p:cNvSpPr txBox="1"/>
          <p:nvPr/>
        </p:nvSpPr>
        <p:spPr>
          <a:xfrm rot="5400000">
            <a:off x="10988824" y="-1983387"/>
            <a:ext cx="4561209" cy="10720874"/>
          </a:xfrm>
          <a:prstGeom prst="rect">
            <a:avLst/>
          </a:prstGeom>
        </p:spPr>
        <p:txBody>
          <a:bodyPr lIns="50800" tIns="50800" rIns="50800" bIns="50800" rtlCol="0" anchor="ctr"/>
          <a:lstStyle/>
          <a:p>
            <a:pPr algn="ctr">
              <a:lnSpc>
                <a:spcPts val="3359"/>
              </a:lnSpc>
            </a:pPr>
            <a:endParaRPr/>
          </a:p>
        </p:txBody>
      </p:sp>
      <p:sp>
        <p:nvSpPr>
          <p:cNvPr id="9" name="TextBox 8">
            <a:extLst>
              <a:ext uri="{FF2B5EF4-FFF2-40B4-BE49-F238E27FC236}">
                <a16:creationId xmlns:a16="http://schemas.microsoft.com/office/drawing/2014/main" id="{3D3C72A7-4D59-ACC5-7E99-E6B86746B901}"/>
              </a:ext>
            </a:extLst>
          </p:cNvPr>
          <p:cNvSpPr txBox="1"/>
          <p:nvPr/>
        </p:nvSpPr>
        <p:spPr>
          <a:xfrm>
            <a:off x="10271501" y="8095748"/>
            <a:ext cx="8113045" cy="1569660"/>
          </a:xfrm>
          <a:prstGeom prst="rect">
            <a:avLst/>
          </a:prstGeom>
          <a:noFill/>
        </p:spPr>
        <p:txBody>
          <a:bodyPr wrap="square" rtlCol="0">
            <a:spAutoFit/>
          </a:bodyPr>
          <a:lstStyle/>
          <a:p>
            <a:r>
              <a:rPr lang="en-US" sz="3200" b="1" dirty="0">
                <a:solidFill>
                  <a:schemeClr val="bg1"/>
                </a:solidFill>
                <a:latin typeface="Poppins" panose="00000500000000000000" pitchFamily="2" charset="0"/>
                <a:ea typeface="Poppins Semi-Bold"/>
                <a:cs typeface="Poppins" panose="00000500000000000000" pitchFamily="2" charset="0"/>
                <a:sym typeface="Poppins Semi-Bold"/>
              </a:rPr>
              <a:t>Initial rows 264,269</a:t>
            </a:r>
          </a:p>
          <a:p>
            <a:r>
              <a:rPr lang="en-US" sz="3200" b="1" dirty="0">
                <a:solidFill>
                  <a:schemeClr val="bg1"/>
                </a:solidFill>
                <a:latin typeface="Poppins" panose="00000500000000000000" pitchFamily="2" charset="0"/>
                <a:ea typeface="Poppins Semi-Bold"/>
                <a:cs typeface="Poppins" panose="00000500000000000000" pitchFamily="2" charset="0"/>
                <a:sym typeface="Poppins Semi-Bold"/>
              </a:rPr>
              <a:t>Cleaned rows 263,969</a:t>
            </a:r>
          </a:p>
          <a:p>
            <a:endParaRPr lang="en-US" sz="3200" dirty="0">
              <a:solidFill>
                <a:schemeClr val="bg1"/>
              </a:solidFill>
              <a:latin typeface="Poppins" panose="00000500000000000000" pitchFamily="2" charset="0"/>
              <a:cs typeface="Poppins" panose="00000500000000000000" pitchFamily="2" charset="0"/>
            </a:endParaRPr>
          </a:p>
        </p:txBody>
      </p:sp>
      <p:sp>
        <p:nvSpPr>
          <p:cNvPr id="33" name="Freeform 13">
            <a:extLst>
              <a:ext uri="{FF2B5EF4-FFF2-40B4-BE49-F238E27FC236}">
                <a16:creationId xmlns:a16="http://schemas.microsoft.com/office/drawing/2014/main" id="{F9FB4BE4-D703-9724-C11C-CAB71805C9CB}"/>
              </a:ext>
            </a:extLst>
          </p:cNvPr>
          <p:cNvSpPr/>
          <p:nvPr/>
        </p:nvSpPr>
        <p:spPr>
          <a:xfrm>
            <a:off x="15642678" y="7374883"/>
            <a:ext cx="1665136" cy="2350133"/>
          </a:xfrm>
          <a:custGeom>
            <a:avLst/>
            <a:gdLst/>
            <a:ahLst/>
            <a:cxnLst/>
            <a:rect l="l" t="t" r="r" b="b"/>
            <a:pathLst>
              <a:path w="3496768" h="4199176">
                <a:moveTo>
                  <a:pt x="0" y="0"/>
                </a:moveTo>
                <a:lnTo>
                  <a:pt x="3496768" y="0"/>
                </a:lnTo>
                <a:lnTo>
                  <a:pt x="3496768" y="4199175"/>
                </a:lnTo>
                <a:lnTo>
                  <a:pt x="0" y="419917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9129267" y="2684358"/>
            <a:ext cx="7225695" cy="6317166"/>
            <a:chOff x="0" y="0"/>
            <a:chExt cx="1903064" cy="1663780"/>
          </a:xfrm>
        </p:grpSpPr>
        <p:sp>
          <p:nvSpPr>
            <p:cNvPr id="3" name="Freeform 3"/>
            <p:cNvSpPr/>
            <p:nvPr/>
          </p:nvSpPr>
          <p:spPr>
            <a:xfrm>
              <a:off x="0" y="0"/>
              <a:ext cx="1903064" cy="1663780"/>
            </a:xfrm>
            <a:custGeom>
              <a:avLst/>
              <a:gdLst/>
              <a:ahLst/>
              <a:cxnLst/>
              <a:rect l="l" t="t" r="r" b="b"/>
              <a:pathLst>
                <a:path w="1903064" h="1663780">
                  <a:moveTo>
                    <a:pt x="42858" y="0"/>
                  </a:moveTo>
                  <a:lnTo>
                    <a:pt x="1860206" y="0"/>
                  </a:lnTo>
                  <a:cubicBezTo>
                    <a:pt x="1883876" y="0"/>
                    <a:pt x="1903064" y="19188"/>
                    <a:pt x="1903064" y="42858"/>
                  </a:cubicBezTo>
                  <a:lnTo>
                    <a:pt x="1903064" y="1620923"/>
                  </a:lnTo>
                  <a:cubicBezTo>
                    <a:pt x="1903064" y="1644592"/>
                    <a:pt x="1883876" y="1663780"/>
                    <a:pt x="1860206" y="1663780"/>
                  </a:cubicBezTo>
                  <a:lnTo>
                    <a:pt x="42858" y="1663780"/>
                  </a:lnTo>
                  <a:cubicBezTo>
                    <a:pt x="19188" y="1663780"/>
                    <a:pt x="0" y="1644592"/>
                    <a:pt x="0" y="1620923"/>
                  </a:cubicBezTo>
                  <a:lnTo>
                    <a:pt x="0" y="42858"/>
                  </a:lnTo>
                  <a:cubicBezTo>
                    <a:pt x="0" y="19188"/>
                    <a:pt x="19188" y="0"/>
                    <a:pt x="42858" y="0"/>
                  </a:cubicBezTo>
                  <a:close/>
                </a:path>
              </a:pathLst>
            </a:custGeom>
            <a:solidFill>
              <a:srgbClr val="000000">
                <a:alpha val="0"/>
              </a:srgbClr>
            </a:solidFill>
            <a:ln w="19050" cap="rnd">
              <a:gradFill>
                <a:gsLst>
                  <a:gs pos="0">
                    <a:srgbClr val="52C4B2">
                      <a:alpha val="100000"/>
                    </a:srgbClr>
                  </a:gs>
                  <a:gs pos="100000">
                    <a:srgbClr val="D0FDF6">
                      <a:alpha val="100000"/>
                    </a:srgbClr>
                  </a:gs>
                </a:gsLst>
                <a:lin ang="5400000"/>
              </a:gradFill>
              <a:prstDash val="solid"/>
              <a:round/>
            </a:ln>
          </p:spPr>
          <p:txBody>
            <a:bodyPr/>
            <a:lstStyle/>
            <a:p>
              <a:endParaRPr lang="en-US"/>
            </a:p>
          </p:txBody>
        </p:sp>
        <p:sp>
          <p:nvSpPr>
            <p:cNvPr id="4" name="TextBox 4"/>
            <p:cNvSpPr txBox="1"/>
            <p:nvPr/>
          </p:nvSpPr>
          <p:spPr>
            <a:xfrm>
              <a:off x="0" y="-66675"/>
              <a:ext cx="1903064" cy="1730455"/>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5" name="Group 5"/>
          <p:cNvGrpSpPr/>
          <p:nvPr/>
        </p:nvGrpSpPr>
        <p:grpSpPr>
          <a:xfrm>
            <a:off x="9369526" y="2927917"/>
            <a:ext cx="6745177" cy="5830049"/>
            <a:chOff x="0" y="0"/>
            <a:chExt cx="913527" cy="789588"/>
          </a:xfrm>
        </p:grpSpPr>
        <p:sp>
          <p:nvSpPr>
            <p:cNvPr id="6" name="Freeform 6"/>
            <p:cNvSpPr/>
            <p:nvPr/>
          </p:nvSpPr>
          <p:spPr>
            <a:xfrm>
              <a:off x="0" y="0"/>
              <a:ext cx="913527" cy="789588"/>
            </a:xfrm>
            <a:custGeom>
              <a:avLst/>
              <a:gdLst/>
              <a:ahLst/>
              <a:cxnLst/>
              <a:rect l="l" t="t" r="r" b="b"/>
              <a:pathLst>
                <a:path w="913527" h="789588">
                  <a:moveTo>
                    <a:pt x="34433" y="0"/>
                  </a:moveTo>
                  <a:lnTo>
                    <a:pt x="879094" y="0"/>
                  </a:lnTo>
                  <a:cubicBezTo>
                    <a:pt x="898111" y="0"/>
                    <a:pt x="913527" y="15416"/>
                    <a:pt x="913527" y="34433"/>
                  </a:cubicBezTo>
                  <a:lnTo>
                    <a:pt x="913527" y="755155"/>
                  </a:lnTo>
                  <a:cubicBezTo>
                    <a:pt x="913527" y="764287"/>
                    <a:pt x="909900" y="773045"/>
                    <a:pt x="903442" y="779502"/>
                  </a:cubicBezTo>
                  <a:cubicBezTo>
                    <a:pt x="896985" y="785960"/>
                    <a:pt x="888227" y="789588"/>
                    <a:pt x="879094" y="789588"/>
                  </a:cubicBezTo>
                  <a:lnTo>
                    <a:pt x="34433" y="789588"/>
                  </a:lnTo>
                  <a:cubicBezTo>
                    <a:pt x="25301" y="789588"/>
                    <a:pt x="16543" y="785960"/>
                    <a:pt x="10085" y="779502"/>
                  </a:cubicBezTo>
                  <a:cubicBezTo>
                    <a:pt x="3628" y="773045"/>
                    <a:pt x="0" y="764287"/>
                    <a:pt x="0" y="755155"/>
                  </a:cubicBezTo>
                  <a:lnTo>
                    <a:pt x="0" y="34433"/>
                  </a:lnTo>
                  <a:cubicBezTo>
                    <a:pt x="0" y="25301"/>
                    <a:pt x="3628" y="16543"/>
                    <a:pt x="10085" y="10085"/>
                  </a:cubicBezTo>
                  <a:cubicBezTo>
                    <a:pt x="16543" y="3628"/>
                    <a:pt x="25301" y="0"/>
                    <a:pt x="34433" y="0"/>
                  </a:cubicBezTo>
                  <a:close/>
                </a:path>
              </a:pathLst>
            </a:custGeom>
            <a:blipFill>
              <a:blip r:embed="rId2"/>
              <a:stretch>
                <a:fillRect l="-29730"/>
              </a:stretch>
            </a:blipFill>
            <a:ln cap="rnd">
              <a:noFill/>
              <a:prstDash val="solid"/>
              <a:round/>
            </a:ln>
          </p:spPr>
          <p:txBody>
            <a:bodyPr/>
            <a:lstStyle/>
            <a:p>
              <a:endParaRPr lang="en-US"/>
            </a:p>
          </p:txBody>
        </p:sp>
      </p:grpSp>
      <p:grpSp>
        <p:nvGrpSpPr>
          <p:cNvPr id="7" name="Group 7"/>
          <p:cNvGrpSpPr/>
          <p:nvPr/>
        </p:nvGrpSpPr>
        <p:grpSpPr>
          <a:xfrm rot="-5400000">
            <a:off x="594677" y="201555"/>
            <a:ext cx="6140066" cy="10972756"/>
            <a:chOff x="0" y="0"/>
            <a:chExt cx="1617137" cy="2889944"/>
          </a:xfrm>
        </p:grpSpPr>
        <p:sp>
          <p:nvSpPr>
            <p:cNvPr id="8" name="Freeform 8"/>
            <p:cNvSpPr/>
            <p:nvPr/>
          </p:nvSpPr>
          <p:spPr>
            <a:xfrm>
              <a:off x="0" y="0"/>
              <a:ext cx="1617137" cy="2889944"/>
            </a:xfrm>
            <a:custGeom>
              <a:avLst/>
              <a:gdLst/>
              <a:ahLst/>
              <a:cxnLst/>
              <a:rect l="l" t="t" r="r" b="b"/>
              <a:pathLst>
                <a:path w="1617137" h="2889944">
                  <a:moveTo>
                    <a:pt x="0" y="0"/>
                  </a:moveTo>
                  <a:lnTo>
                    <a:pt x="1617137" y="0"/>
                  </a:lnTo>
                  <a:lnTo>
                    <a:pt x="1617137" y="2889944"/>
                  </a:lnTo>
                  <a:lnTo>
                    <a:pt x="0" y="2889944"/>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9" name="TextBox 9"/>
            <p:cNvSpPr txBox="1"/>
            <p:nvPr/>
          </p:nvSpPr>
          <p:spPr>
            <a:xfrm>
              <a:off x="0" y="-66675"/>
              <a:ext cx="1617137" cy="2956619"/>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457200" y="3207019"/>
            <a:ext cx="8105091" cy="2278124"/>
          </a:xfrm>
          <a:prstGeom prst="rect">
            <a:avLst/>
          </a:prstGeom>
        </p:spPr>
        <p:txBody>
          <a:bodyPr wrap="square" lIns="0" tIns="0" rIns="0" bIns="0" rtlCol="0" anchor="t">
            <a:spAutoFit/>
          </a:bodyPr>
          <a:lstStyle/>
          <a:p>
            <a:pPr algn="l">
              <a:lnSpc>
                <a:spcPts val="8999"/>
              </a:lnSpc>
            </a:pPr>
            <a:r>
              <a:rPr lang="en-US" sz="7499" b="1" dirty="0">
                <a:solidFill>
                  <a:srgbClr val="FFFFFF"/>
                </a:solidFill>
                <a:latin typeface="Agrandir Bold"/>
                <a:ea typeface="Agrandir Bold"/>
                <a:cs typeface="Agrandir Bold"/>
                <a:sym typeface="Agrandir Bold"/>
              </a:rPr>
              <a:t>Done By:</a:t>
            </a:r>
          </a:p>
          <a:p>
            <a:pPr algn="l">
              <a:lnSpc>
                <a:spcPts val="8999"/>
              </a:lnSpc>
            </a:pPr>
            <a:r>
              <a:rPr lang="en-US" sz="7499" b="1" dirty="0">
                <a:solidFill>
                  <a:srgbClr val="FFFFFF"/>
                </a:solidFill>
                <a:latin typeface="Agrandir Bold"/>
                <a:ea typeface="Agrandir Bold"/>
                <a:cs typeface="Agrandir Bold"/>
                <a:sym typeface="Agrandir Bold"/>
              </a:rPr>
              <a:t>Yusuf </a:t>
            </a:r>
            <a:r>
              <a:rPr lang="en-US" sz="7499" b="1" dirty="0" err="1">
                <a:solidFill>
                  <a:srgbClr val="FFFFFF"/>
                </a:solidFill>
                <a:latin typeface="Agrandir Bold"/>
                <a:ea typeface="Agrandir Bold"/>
                <a:cs typeface="Agrandir Bold"/>
                <a:sym typeface="Agrandir Bold"/>
              </a:rPr>
              <a:t>Aldamami</a:t>
            </a:r>
            <a:endParaRPr lang="en-US" sz="7499" b="1" dirty="0">
              <a:solidFill>
                <a:srgbClr val="FFFFFF"/>
              </a:solidFill>
              <a:latin typeface="Agrandir Bold"/>
              <a:ea typeface="Agrandir Bold"/>
              <a:cs typeface="Agrandir Bold"/>
              <a:sym typeface="Agrandir Bold"/>
            </a:endParaRPr>
          </a:p>
        </p:txBody>
      </p:sp>
      <p:sp>
        <p:nvSpPr>
          <p:cNvPr id="12" name="TextBox 12"/>
          <p:cNvSpPr txBox="1"/>
          <p:nvPr/>
        </p:nvSpPr>
        <p:spPr>
          <a:xfrm>
            <a:off x="128207" y="7229110"/>
            <a:ext cx="9001058" cy="461024"/>
          </a:xfrm>
          <a:prstGeom prst="rect">
            <a:avLst/>
          </a:prstGeom>
        </p:spPr>
        <p:txBody>
          <a:bodyPr wrap="square" lIns="0" tIns="0" rIns="0" bIns="0" rtlCol="0" anchor="t">
            <a:spAutoFit/>
          </a:bodyPr>
          <a:lstStyle/>
          <a:p>
            <a:pPr marL="0" lvl="1">
              <a:lnSpc>
                <a:spcPts val="3359"/>
              </a:lnSpc>
              <a:spcBef>
                <a:spcPct val="0"/>
              </a:spcBef>
            </a:pPr>
            <a:r>
              <a:rPr lang="en-US" sz="4400" b="1" dirty="0">
                <a:solidFill>
                  <a:schemeClr val="bg1"/>
                </a:solidFill>
                <a:latin typeface="Calisto MT" panose="02040603050505030304" pitchFamily="18" charset="0"/>
              </a:rPr>
              <a:t>Fellow of the DABPT10-BH cohort</a:t>
            </a:r>
            <a:endParaRPr lang="en-US" sz="5400" b="1" u="none" strike="noStrike" dirty="0">
              <a:solidFill>
                <a:schemeClr val="bg1"/>
              </a:solidFill>
              <a:latin typeface="Calisto MT" panose="02040603050505030304" pitchFamily="18" charset="0"/>
              <a:ea typeface="Poppins Medium"/>
              <a:cs typeface="Poppins Medium"/>
              <a:sym typeface="Poppins Medium"/>
            </a:endParaRPr>
          </a:p>
        </p:txBody>
      </p:sp>
      <p:sp>
        <p:nvSpPr>
          <p:cNvPr id="14" name="AutoShape 14"/>
          <p:cNvSpPr/>
          <p:nvPr/>
        </p:nvSpPr>
        <p:spPr>
          <a:xfrm flipV="1">
            <a:off x="1811549" y="2179729"/>
            <a:ext cx="14815182" cy="0"/>
          </a:xfrm>
          <a:prstGeom prst="line">
            <a:avLst/>
          </a:prstGeom>
          <a:ln w="38100" cap="rnd">
            <a:gradFill>
              <a:gsLst>
                <a:gs pos="0">
                  <a:srgbClr val="52C4B2">
                    <a:alpha val="40000"/>
                  </a:srgbClr>
                </a:gs>
                <a:gs pos="100000">
                  <a:srgbClr val="D0FDF6">
                    <a:alpha val="40000"/>
                  </a:srgbClr>
                </a:gs>
              </a:gsLst>
              <a:lin ang="5400000"/>
            </a:gradFill>
            <a:prstDash val="solid"/>
            <a:headEnd type="none" w="sm" len="sm"/>
            <a:tailEnd type="none" w="sm" len="sm"/>
          </a:ln>
        </p:spPr>
        <p:txBody>
          <a:bodyPr/>
          <a:lstStyle/>
          <a:p>
            <a:endParaRPr lang="en-US"/>
          </a:p>
        </p:txBody>
      </p:sp>
      <p:sp>
        <p:nvSpPr>
          <p:cNvPr id="15" name="TextBox 15"/>
          <p:cNvSpPr txBox="1"/>
          <p:nvPr/>
        </p:nvSpPr>
        <p:spPr>
          <a:xfrm>
            <a:off x="-609599" y="1448359"/>
            <a:ext cx="16629836" cy="642997"/>
          </a:xfrm>
          <a:prstGeom prst="rect">
            <a:avLst/>
          </a:prstGeom>
        </p:spPr>
        <p:txBody>
          <a:bodyPr wrap="square" lIns="0" tIns="0" rIns="0" bIns="0" rtlCol="0" anchor="t">
            <a:spAutoFit/>
          </a:bodyPr>
          <a:lstStyle/>
          <a:p>
            <a:pPr algn="r">
              <a:lnSpc>
                <a:spcPts val="3357"/>
              </a:lnSpc>
              <a:spcBef>
                <a:spcPct val="0"/>
              </a:spcBef>
            </a:pPr>
            <a:r>
              <a:rPr lang="en-US" sz="8800" b="1" spc="-47" dirty="0">
                <a:solidFill>
                  <a:srgbClr val="FFFFFF"/>
                </a:solidFill>
                <a:latin typeface="Poppins" panose="00000500000000000000" pitchFamily="2" charset="0"/>
                <a:ea typeface="Poppins"/>
                <a:cs typeface="Poppins" panose="00000500000000000000" pitchFamily="2" charset="0"/>
                <a:sym typeface="Poppins"/>
              </a:rPr>
              <a:t>Thank You For Listening</a:t>
            </a:r>
          </a:p>
        </p:txBody>
      </p:sp>
      <p:sp>
        <p:nvSpPr>
          <p:cNvPr id="16" name="AutoShape 16"/>
          <p:cNvSpPr/>
          <p:nvPr/>
        </p:nvSpPr>
        <p:spPr>
          <a:xfrm>
            <a:off x="2356583" y="587574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sp>
        <p:nvSpPr>
          <p:cNvPr id="17" name="Freeform 17"/>
          <p:cNvSpPr/>
          <p:nvPr/>
        </p:nvSpPr>
        <p:spPr>
          <a:xfrm>
            <a:off x="15369822" y="7459622"/>
            <a:ext cx="3175995" cy="3813968"/>
          </a:xfrm>
          <a:custGeom>
            <a:avLst/>
            <a:gdLst/>
            <a:ahLst/>
            <a:cxnLst/>
            <a:rect l="l" t="t" r="r" b="b"/>
            <a:pathLst>
              <a:path w="3175995" h="3813968">
                <a:moveTo>
                  <a:pt x="0" y="0"/>
                </a:moveTo>
                <a:lnTo>
                  <a:pt x="3175996" y="0"/>
                </a:lnTo>
                <a:lnTo>
                  <a:pt x="3175996" y="3813968"/>
                </a:lnTo>
                <a:lnTo>
                  <a:pt x="0" y="38139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2" name="Group 2"/>
          <p:cNvGrpSpPr/>
          <p:nvPr/>
        </p:nvGrpSpPr>
        <p:grpSpPr>
          <a:xfrm>
            <a:off x="13726791" y="-157109"/>
            <a:ext cx="4561209" cy="5897744"/>
            <a:chOff x="0" y="0"/>
            <a:chExt cx="1201306" cy="1553315"/>
          </a:xfrm>
        </p:grpSpPr>
        <p:sp>
          <p:nvSpPr>
            <p:cNvPr id="3" name="Freeform 3"/>
            <p:cNvSpPr/>
            <p:nvPr/>
          </p:nvSpPr>
          <p:spPr>
            <a:xfrm>
              <a:off x="0" y="0"/>
              <a:ext cx="1201306" cy="1553315"/>
            </a:xfrm>
            <a:custGeom>
              <a:avLst/>
              <a:gdLst/>
              <a:ahLst/>
              <a:cxnLst/>
              <a:rect l="l" t="t" r="r" b="b"/>
              <a:pathLst>
                <a:path w="1201306" h="1553315">
                  <a:moveTo>
                    <a:pt x="0" y="0"/>
                  </a:moveTo>
                  <a:lnTo>
                    <a:pt x="1201306" y="0"/>
                  </a:lnTo>
                  <a:lnTo>
                    <a:pt x="1201306" y="1553315"/>
                  </a:lnTo>
                  <a:lnTo>
                    <a:pt x="0" y="1553315"/>
                  </a:lnTo>
                  <a:close/>
                </a:path>
              </a:pathLst>
            </a:custGeom>
            <a:gradFill rotWithShape="1">
              <a:gsLst>
                <a:gs pos="0">
                  <a:srgbClr val="52C4B2">
                    <a:alpha val="60000"/>
                  </a:srgbClr>
                </a:gs>
                <a:gs pos="100000">
                  <a:srgbClr val="FFFFFF">
                    <a:alpha val="0"/>
                  </a:srgbClr>
                </a:gs>
              </a:gsLst>
              <a:lin ang="5400000"/>
            </a:gradFill>
          </p:spPr>
          <p:txBody>
            <a:bodyPr/>
            <a:lstStyle/>
            <a:p>
              <a:endParaRPr lang="en-US"/>
            </a:p>
          </p:txBody>
        </p:sp>
        <p:sp>
          <p:nvSpPr>
            <p:cNvPr id="4" name="TextBox 4"/>
            <p:cNvSpPr txBox="1"/>
            <p:nvPr/>
          </p:nvSpPr>
          <p:spPr>
            <a:xfrm>
              <a:off x="0" y="-66675"/>
              <a:ext cx="1201306" cy="1619990"/>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rot="-10800000">
            <a:off x="8756742" y="-447269"/>
            <a:ext cx="7714680" cy="5842255"/>
            <a:chOff x="0" y="0"/>
            <a:chExt cx="2031850" cy="1538701"/>
          </a:xfrm>
        </p:grpSpPr>
        <p:sp>
          <p:nvSpPr>
            <p:cNvPr id="6" name="Freeform 6"/>
            <p:cNvSpPr/>
            <p:nvPr/>
          </p:nvSpPr>
          <p:spPr>
            <a:xfrm>
              <a:off x="0" y="0"/>
              <a:ext cx="2031850" cy="1538701"/>
            </a:xfrm>
            <a:custGeom>
              <a:avLst/>
              <a:gdLst/>
              <a:ahLst/>
              <a:cxnLst/>
              <a:rect l="l" t="t" r="r" b="b"/>
              <a:pathLst>
                <a:path w="2031850" h="1538701">
                  <a:moveTo>
                    <a:pt x="40141" y="0"/>
                  </a:moveTo>
                  <a:lnTo>
                    <a:pt x="1991709" y="0"/>
                  </a:lnTo>
                  <a:cubicBezTo>
                    <a:pt x="2002355" y="0"/>
                    <a:pt x="2012565" y="4229"/>
                    <a:pt x="2020093" y="11757"/>
                  </a:cubicBezTo>
                  <a:cubicBezTo>
                    <a:pt x="2027621" y="19285"/>
                    <a:pt x="2031850" y="29495"/>
                    <a:pt x="2031850" y="40141"/>
                  </a:cubicBezTo>
                  <a:lnTo>
                    <a:pt x="2031850" y="1498560"/>
                  </a:lnTo>
                  <a:cubicBezTo>
                    <a:pt x="2031850" y="1509206"/>
                    <a:pt x="2027621" y="1519416"/>
                    <a:pt x="2020093" y="1526944"/>
                  </a:cubicBezTo>
                  <a:cubicBezTo>
                    <a:pt x="2012565" y="1534472"/>
                    <a:pt x="2002355" y="1538701"/>
                    <a:pt x="1991709" y="1538701"/>
                  </a:cubicBezTo>
                  <a:lnTo>
                    <a:pt x="40141" y="1538701"/>
                  </a:lnTo>
                  <a:cubicBezTo>
                    <a:pt x="29495" y="1538701"/>
                    <a:pt x="19285" y="1534472"/>
                    <a:pt x="11757" y="1526944"/>
                  </a:cubicBezTo>
                  <a:cubicBezTo>
                    <a:pt x="4229" y="1519416"/>
                    <a:pt x="0" y="1509206"/>
                    <a:pt x="0" y="1498560"/>
                  </a:cubicBezTo>
                  <a:lnTo>
                    <a:pt x="0" y="40141"/>
                  </a:lnTo>
                  <a:cubicBezTo>
                    <a:pt x="0" y="29495"/>
                    <a:pt x="4229" y="19285"/>
                    <a:pt x="11757" y="11757"/>
                  </a:cubicBezTo>
                  <a:cubicBezTo>
                    <a:pt x="19285" y="4229"/>
                    <a:pt x="29495" y="0"/>
                    <a:pt x="40141" y="0"/>
                  </a:cubicBezTo>
                  <a:close/>
                </a:path>
              </a:pathLst>
            </a:custGeom>
            <a:solidFill>
              <a:srgbClr val="000000">
                <a:alpha val="0"/>
              </a:srgbClr>
            </a:solidFill>
            <a:ln w="19050" cap="rnd">
              <a:gradFill>
                <a:gsLst>
                  <a:gs pos="0">
                    <a:srgbClr val="52C4B2">
                      <a:alpha val="100000"/>
                    </a:srgbClr>
                  </a:gs>
                  <a:gs pos="100000">
                    <a:srgbClr val="D0FDF6">
                      <a:alpha val="100000"/>
                    </a:srgbClr>
                  </a:gs>
                </a:gsLst>
                <a:lin ang="5400000"/>
              </a:gradFill>
              <a:prstDash val="solid"/>
              <a:round/>
            </a:ln>
          </p:spPr>
          <p:txBody>
            <a:bodyPr/>
            <a:lstStyle/>
            <a:p>
              <a:endParaRPr lang="en-US"/>
            </a:p>
          </p:txBody>
        </p:sp>
        <p:sp>
          <p:nvSpPr>
            <p:cNvPr id="7" name="TextBox 7"/>
            <p:cNvSpPr txBox="1"/>
            <p:nvPr/>
          </p:nvSpPr>
          <p:spPr>
            <a:xfrm>
              <a:off x="0" y="-66675"/>
              <a:ext cx="2031850" cy="1605376"/>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8" name="Group 8"/>
          <p:cNvGrpSpPr/>
          <p:nvPr/>
        </p:nvGrpSpPr>
        <p:grpSpPr>
          <a:xfrm>
            <a:off x="8970572" y="-374203"/>
            <a:ext cx="7260576" cy="5571719"/>
            <a:chOff x="0" y="0"/>
            <a:chExt cx="1124853" cy="863205"/>
          </a:xfrm>
        </p:grpSpPr>
        <p:sp>
          <p:nvSpPr>
            <p:cNvPr id="9" name="Freeform 9"/>
            <p:cNvSpPr/>
            <p:nvPr/>
          </p:nvSpPr>
          <p:spPr>
            <a:xfrm>
              <a:off x="0" y="0"/>
              <a:ext cx="1124853" cy="863205"/>
            </a:xfrm>
            <a:custGeom>
              <a:avLst/>
              <a:gdLst/>
              <a:ahLst/>
              <a:cxnLst/>
              <a:rect l="l" t="t" r="r" b="b"/>
              <a:pathLst>
                <a:path w="1124853" h="863205">
                  <a:moveTo>
                    <a:pt x="31989" y="0"/>
                  </a:moveTo>
                  <a:lnTo>
                    <a:pt x="1092864" y="0"/>
                  </a:lnTo>
                  <a:cubicBezTo>
                    <a:pt x="1101348" y="0"/>
                    <a:pt x="1109485" y="3370"/>
                    <a:pt x="1115484" y="9369"/>
                  </a:cubicBezTo>
                  <a:cubicBezTo>
                    <a:pt x="1121483" y="15368"/>
                    <a:pt x="1124853" y="23505"/>
                    <a:pt x="1124853" y="31989"/>
                  </a:cubicBezTo>
                  <a:lnTo>
                    <a:pt x="1124853" y="831216"/>
                  </a:lnTo>
                  <a:cubicBezTo>
                    <a:pt x="1124853" y="839700"/>
                    <a:pt x="1121483" y="847837"/>
                    <a:pt x="1115484" y="853836"/>
                  </a:cubicBezTo>
                  <a:cubicBezTo>
                    <a:pt x="1109485" y="859835"/>
                    <a:pt x="1101348" y="863205"/>
                    <a:pt x="1092864" y="863205"/>
                  </a:cubicBezTo>
                  <a:lnTo>
                    <a:pt x="31989" y="863205"/>
                  </a:lnTo>
                  <a:cubicBezTo>
                    <a:pt x="14322" y="863205"/>
                    <a:pt x="0" y="848883"/>
                    <a:pt x="0" y="831216"/>
                  </a:cubicBezTo>
                  <a:lnTo>
                    <a:pt x="0" y="31989"/>
                  </a:lnTo>
                  <a:cubicBezTo>
                    <a:pt x="0" y="23505"/>
                    <a:pt x="3370" y="15368"/>
                    <a:pt x="9369" y="9369"/>
                  </a:cubicBezTo>
                  <a:cubicBezTo>
                    <a:pt x="15368" y="3370"/>
                    <a:pt x="23505" y="0"/>
                    <a:pt x="31989" y="0"/>
                  </a:cubicBezTo>
                  <a:close/>
                </a:path>
              </a:pathLst>
            </a:custGeom>
            <a:blipFill>
              <a:blip r:embed="rId2"/>
              <a:stretch>
                <a:fillRect l="-47900" t="-12001" b="-16602"/>
              </a:stretch>
            </a:blipFill>
          </p:spPr>
          <p:txBody>
            <a:bodyPr/>
            <a:lstStyle/>
            <a:p>
              <a:endParaRPr lang="en-US"/>
            </a:p>
          </p:txBody>
        </p:sp>
      </p:grpSp>
      <p:grpSp>
        <p:nvGrpSpPr>
          <p:cNvPr id="10" name="Group 10"/>
          <p:cNvGrpSpPr/>
          <p:nvPr/>
        </p:nvGrpSpPr>
        <p:grpSpPr>
          <a:xfrm rot="-10800000">
            <a:off x="1112191" y="3048151"/>
            <a:ext cx="6626733" cy="2692484"/>
            <a:chOff x="0" y="0"/>
            <a:chExt cx="1745312" cy="709132"/>
          </a:xfrm>
        </p:grpSpPr>
        <p:sp>
          <p:nvSpPr>
            <p:cNvPr id="11" name="Freeform 11"/>
            <p:cNvSpPr/>
            <p:nvPr/>
          </p:nvSpPr>
          <p:spPr>
            <a:xfrm>
              <a:off x="0" y="0"/>
              <a:ext cx="1745312" cy="709132"/>
            </a:xfrm>
            <a:custGeom>
              <a:avLst/>
              <a:gdLst/>
              <a:ahLst/>
              <a:cxnLst/>
              <a:rect l="l" t="t" r="r" b="b"/>
              <a:pathLst>
                <a:path w="1745312" h="709132">
                  <a:moveTo>
                    <a:pt x="46731" y="0"/>
                  </a:moveTo>
                  <a:lnTo>
                    <a:pt x="1698581" y="0"/>
                  </a:lnTo>
                  <a:cubicBezTo>
                    <a:pt x="1710975" y="0"/>
                    <a:pt x="1722861" y="4923"/>
                    <a:pt x="1731625" y="13687"/>
                  </a:cubicBezTo>
                  <a:cubicBezTo>
                    <a:pt x="1740389" y="22451"/>
                    <a:pt x="1745312" y="34337"/>
                    <a:pt x="1745312" y="46731"/>
                  </a:cubicBezTo>
                  <a:lnTo>
                    <a:pt x="1745312" y="662400"/>
                  </a:lnTo>
                  <a:cubicBezTo>
                    <a:pt x="1745312" y="688209"/>
                    <a:pt x="1724390" y="709132"/>
                    <a:pt x="1698581" y="709132"/>
                  </a:cubicBezTo>
                  <a:lnTo>
                    <a:pt x="46731" y="709132"/>
                  </a:lnTo>
                  <a:cubicBezTo>
                    <a:pt x="20922" y="709132"/>
                    <a:pt x="0" y="688209"/>
                    <a:pt x="0" y="662400"/>
                  </a:cubicBezTo>
                  <a:lnTo>
                    <a:pt x="0" y="46731"/>
                  </a:lnTo>
                  <a:cubicBezTo>
                    <a:pt x="0" y="20922"/>
                    <a:pt x="20922" y="0"/>
                    <a:pt x="46731" y="0"/>
                  </a:cubicBezTo>
                  <a:close/>
                </a:path>
              </a:pathLst>
            </a:custGeom>
            <a:solidFill>
              <a:srgbClr val="000000">
                <a:alpha val="0"/>
              </a:srgbClr>
            </a:solidFill>
            <a:ln w="19050" cap="rnd">
              <a:gradFill>
                <a:gsLst>
                  <a:gs pos="0">
                    <a:srgbClr val="52C4B2">
                      <a:alpha val="100000"/>
                    </a:srgbClr>
                  </a:gs>
                  <a:gs pos="100000">
                    <a:srgbClr val="D0FDF6">
                      <a:alpha val="100000"/>
                    </a:srgbClr>
                  </a:gs>
                </a:gsLst>
                <a:lin ang="5400000"/>
              </a:gradFill>
              <a:prstDash val="solid"/>
              <a:round/>
            </a:ln>
          </p:spPr>
          <p:txBody>
            <a:bodyPr/>
            <a:lstStyle/>
            <a:p>
              <a:endParaRPr lang="en-US"/>
            </a:p>
          </p:txBody>
        </p:sp>
        <p:sp>
          <p:nvSpPr>
            <p:cNvPr id="12" name="TextBox 12"/>
            <p:cNvSpPr txBox="1"/>
            <p:nvPr/>
          </p:nvSpPr>
          <p:spPr>
            <a:xfrm>
              <a:off x="0" y="-66675"/>
              <a:ext cx="1745312" cy="775807"/>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13" name="Group 13"/>
          <p:cNvGrpSpPr/>
          <p:nvPr/>
        </p:nvGrpSpPr>
        <p:grpSpPr>
          <a:xfrm>
            <a:off x="1219200" y="3110352"/>
            <a:ext cx="6519724" cy="2537791"/>
            <a:chOff x="0" y="0"/>
            <a:chExt cx="978987" cy="545121"/>
          </a:xfrm>
        </p:grpSpPr>
        <p:sp>
          <p:nvSpPr>
            <p:cNvPr id="14" name="Freeform 14"/>
            <p:cNvSpPr/>
            <p:nvPr/>
          </p:nvSpPr>
          <p:spPr>
            <a:xfrm>
              <a:off x="0" y="0"/>
              <a:ext cx="978987" cy="545121"/>
            </a:xfrm>
            <a:custGeom>
              <a:avLst/>
              <a:gdLst/>
              <a:ahLst/>
              <a:cxnLst/>
              <a:rect l="l" t="t" r="r" b="b"/>
              <a:pathLst>
                <a:path w="978987" h="545121">
                  <a:moveTo>
                    <a:pt x="49007" y="0"/>
                  </a:moveTo>
                  <a:lnTo>
                    <a:pt x="929980" y="0"/>
                  </a:lnTo>
                  <a:cubicBezTo>
                    <a:pt x="942977" y="0"/>
                    <a:pt x="955442" y="5163"/>
                    <a:pt x="964633" y="14354"/>
                  </a:cubicBezTo>
                  <a:cubicBezTo>
                    <a:pt x="973824" y="23544"/>
                    <a:pt x="978987" y="36009"/>
                    <a:pt x="978987" y="49007"/>
                  </a:cubicBezTo>
                  <a:lnTo>
                    <a:pt x="978987" y="496114"/>
                  </a:lnTo>
                  <a:cubicBezTo>
                    <a:pt x="978987" y="509111"/>
                    <a:pt x="973824" y="521576"/>
                    <a:pt x="964633" y="530767"/>
                  </a:cubicBezTo>
                  <a:cubicBezTo>
                    <a:pt x="955442" y="539957"/>
                    <a:pt x="942977" y="545121"/>
                    <a:pt x="929980" y="545121"/>
                  </a:cubicBezTo>
                  <a:lnTo>
                    <a:pt x="49007" y="545121"/>
                  </a:lnTo>
                  <a:cubicBezTo>
                    <a:pt x="36009" y="545121"/>
                    <a:pt x="23544" y="539957"/>
                    <a:pt x="14354" y="530767"/>
                  </a:cubicBezTo>
                  <a:cubicBezTo>
                    <a:pt x="5163" y="521576"/>
                    <a:pt x="0" y="509111"/>
                    <a:pt x="0" y="496114"/>
                  </a:cubicBezTo>
                  <a:lnTo>
                    <a:pt x="0" y="49007"/>
                  </a:lnTo>
                  <a:cubicBezTo>
                    <a:pt x="0" y="36009"/>
                    <a:pt x="5163" y="23544"/>
                    <a:pt x="14354" y="14354"/>
                  </a:cubicBezTo>
                  <a:cubicBezTo>
                    <a:pt x="23544" y="5163"/>
                    <a:pt x="36009" y="0"/>
                    <a:pt x="49007" y="0"/>
                  </a:cubicBezTo>
                  <a:close/>
                </a:path>
              </a:pathLst>
            </a:custGeom>
            <a:blipFill>
              <a:blip r:embed="rId3"/>
              <a:stretch>
                <a:fillRect t="-41994" b="-97459"/>
              </a:stretch>
            </a:blipFill>
          </p:spPr>
          <p:txBody>
            <a:bodyPr/>
            <a:lstStyle/>
            <a:p>
              <a:endParaRPr lang="en-US"/>
            </a:p>
          </p:txBody>
        </p:sp>
      </p:grpSp>
      <p:sp>
        <p:nvSpPr>
          <p:cNvPr id="15" name="Freeform 15"/>
          <p:cNvSpPr/>
          <p:nvPr/>
        </p:nvSpPr>
        <p:spPr>
          <a:xfrm>
            <a:off x="9626296" y="6075913"/>
            <a:ext cx="563046" cy="563046"/>
          </a:xfrm>
          <a:custGeom>
            <a:avLst/>
            <a:gdLst/>
            <a:ahLst/>
            <a:cxnLst/>
            <a:rect l="l" t="t" r="r" b="b"/>
            <a:pathLst>
              <a:path w="563046" h="563046">
                <a:moveTo>
                  <a:pt x="0" y="0"/>
                </a:moveTo>
                <a:lnTo>
                  <a:pt x="563047" y="0"/>
                </a:lnTo>
                <a:lnTo>
                  <a:pt x="563047" y="563046"/>
                </a:lnTo>
                <a:lnTo>
                  <a:pt x="0" y="56304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6" name="Freeform 16"/>
          <p:cNvSpPr/>
          <p:nvPr/>
        </p:nvSpPr>
        <p:spPr>
          <a:xfrm>
            <a:off x="9626296" y="7045885"/>
            <a:ext cx="563046" cy="563046"/>
          </a:xfrm>
          <a:custGeom>
            <a:avLst/>
            <a:gdLst/>
            <a:ahLst/>
            <a:cxnLst/>
            <a:rect l="l" t="t" r="r" b="b"/>
            <a:pathLst>
              <a:path w="563046" h="563046">
                <a:moveTo>
                  <a:pt x="0" y="0"/>
                </a:moveTo>
                <a:lnTo>
                  <a:pt x="563047" y="0"/>
                </a:lnTo>
                <a:lnTo>
                  <a:pt x="563047" y="563047"/>
                </a:lnTo>
                <a:lnTo>
                  <a:pt x="0" y="56304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Freeform 17"/>
          <p:cNvSpPr/>
          <p:nvPr/>
        </p:nvSpPr>
        <p:spPr>
          <a:xfrm>
            <a:off x="9626296" y="8023785"/>
            <a:ext cx="563046" cy="563046"/>
          </a:xfrm>
          <a:custGeom>
            <a:avLst/>
            <a:gdLst/>
            <a:ahLst/>
            <a:cxnLst/>
            <a:rect l="l" t="t" r="r" b="b"/>
            <a:pathLst>
              <a:path w="563046" h="563046">
                <a:moveTo>
                  <a:pt x="0" y="0"/>
                </a:moveTo>
                <a:lnTo>
                  <a:pt x="563047" y="0"/>
                </a:lnTo>
                <a:lnTo>
                  <a:pt x="563047" y="563047"/>
                </a:lnTo>
                <a:lnTo>
                  <a:pt x="0" y="56304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8" name="TextBox 18"/>
          <p:cNvSpPr txBox="1"/>
          <p:nvPr/>
        </p:nvSpPr>
        <p:spPr>
          <a:xfrm>
            <a:off x="2068243" y="6449806"/>
            <a:ext cx="5158447" cy="2885405"/>
          </a:xfrm>
          <a:prstGeom prst="rect">
            <a:avLst/>
          </a:prstGeom>
        </p:spPr>
        <p:txBody>
          <a:bodyPr lIns="0" tIns="0" rIns="0" bIns="0" rtlCol="0" anchor="t">
            <a:spAutoFit/>
          </a:bodyPr>
          <a:lstStyle/>
          <a:p>
            <a:pPr algn="l">
              <a:lnSpc>
                <a:spcPts val="7480"/>
              </a:lnSpc>
            </a:pPr>
            <a:r>
              <a:rPr lang="en-US" sz="6800" b="1" dirty="0">
                <a:solidFill>
                  <a:srgbClr val="FFFFFF"/>
                </a:solidFill>
                <a:latin typeface="Agrandir Bold"/>
                <a:ea typeface="Agrandir Bold"/>
                <a:cs typeface="Agrandir Bold"/>
                <a:sym typeface="Agrandir Bold"/>
              </a:rPr>
              <a:t>About Electric Cars</a:t>
            </a:r>
          </a:p>
        </p:txBody>
      </p:sp>
      <p:sp>
        <p:nvSpPr>
          <p:cNvPr id="19" name="TextBox 19"/>
          <p:cNvSpPr txBox="1"/>
          <p:nvPr/>
        </p:nvSpPr>
        <p:spPr>
          <a:xfrm>
            <a:off x="10420198" y="5928176"/>
            <a:ext cx="3852729" cy="700192"/>
          </a:xfrm>
          <a:prstGeom prst="rect">
            <a:avLst/>
          </a:prstGeom>
        </p:spPr>
        <p:txBody>
          <a:bodyPr lIns="0" tIns="0" rIns="0" bIns="0" rtlCol="0" anchor="t">
            <a:spAutoFit/>
          </a:bodyPr>
          <a:lstStyle/>
          <a:p>
            <a:pPr>
              <a:lnSpc>
                <a:spcPts val="2800"/>
              </a:lnSpc>
            </a:pPr>
            <a:r>
              <a:rPr lang="en-US" sz="2000" dirty="0">
                <a:solidFill>
                  <a:srgbClr val="FFFFFF"/>
                </a:solidFill>
                <a:latin typeface="Poppins"/>
                <a:ea typeface="Poppins"/>
                <a:cs typeface="Poppins"/>
                <a:sym typeface="Poppins"/>
              </a:rPr>
              <a:t>Powered by Electricity instead of gasoline or diesel.</a:t>
            </a:r>
          </a:p>
        </p:txBody>
      </p:sp>
      <p:sp>
        <p:nvSpPr>
          <p:cNvPr id="20" name="TextBox 20"/>
          <p:cNvSpPr txBox="1"/>
          <p:nvPr/>
        </p:nvSpPr>
        <p:spPr>
          <a:xfrm>
            <a:off x="10420198" y="6898149"/>
            <a:ext cx="4361325" cy="700192"/>
          </a:xfrm>
          <a:prstGeom prst="rect">
            <a:avLst/>
          </a:prstGeom>
        </p:spPr>
        <p:txBody>
          <a:bodyPr lIns="0" tIns="0" rIns="0" bIns="0" rtlCol="0" anchor="t">
            <a:spAutoFit/>
          </a:bodyPr>
          <a:lstStyle/>
          <a:p>
            <a:pPr>
              <a:lnSpc>
                <a:spcPts val="2800"/>
              </a:lnSpc>
            </a:pPr>
            <a:r>
              <a:rPr lang="en-US" sz="2000" dirty="0">
                <a:solidFill>
                  <a:srgbClr val="FFFFFF"/>
                </a:solidFill>
                <a:latin typeface="Poppins"/>
                <a:ea typeface="Poppins"/>
                <a:cs typeface="Poppins"/>
                <a:sym typeface="Poppins"/>
              </a:rPr>
              <a:t>lower operating costs, modern technology features</a:t>
            </a:r>
          </a:p>
        </p:txBody>
      </p:sp>
      <p:sp>
        <p:nvSpPr>
          <p:cNvPr id="21" name="TextBox 21"/>
          <p:cNvSpPr txBox="1"/>
          <p:nvPr/>
        </p:nvSpPr>
        <p:spPr>
          <a:xfrm>
            <a:off x="10420198" y="7876049"/>
            <a:ext cx="5145260" cy="720725"/>
          </a:xfrm>
          <a:prstGeom prst="rect">
            <a:avLst/>
          </a:prstGeom>
        </p:spPr>
        <p:txBody>
          <a:bodyPr lIns="0" tIns="0" rIns="0" bIns="0" rtlCol="0" anchor="t">
            <a:spAutoFit/>
          </a:bodyPr>
          <a:lstStyle/>
          <a:p>
            <a:pPr>
              <a:lnSpc>
                <a:spcPts val="2800"/>
              </a:lnSpc>
            </a:pPr>
            <a:r>
              <a:rPr lang="en-US" sz="2000" dirty="0">
                <a:solidFill>
                  <a:srgbClr val="FFFFFF"/>
                </a:solidFill>
                <a:latin typeface="Poppins"/>
                <a:ea typeface="Poppins"/>
                <a:cs typeface="Poppins"/>
                <a:sym typeface="Poppins"/>
              </a:rPr>
              <a:t>No exhaust, less pollution, supports a sustainable future.</a:t>
            </a:r>
          </a:p>
        </p:txBody>
      </p:sp>
      <p:grpSp>
        <p:nvGrpSpPr>
          <p:cNvPr id="22" name="Group 22"/>
          <p:cNvGrpSpPr/>
          <p:nvPr/>
        </p:nvGrpSpPr>
        <p:grpSpPr>
          <a:xfrm rot="-5400000">
            <a:off x="1906404" y="5623065"/>
            <a:ext cx="1454195" cy="8724665"/>
            <a:chOff x="0" y="0"/>
            <a:chExt cx="382998" cy="2297854"/>
          </a:xfrm>
        </p:grpSpPr>
        <p:sp>
          <p:nvSpPr>
            <p:cNvPr id="23" name="Freeform 23"/>
            <p:cNvSpPr/>
            <p:nvPr/>
          </p:nvSpPr>
          <p:spPr>
            <a:xfrm>
              <a:off x="0" y="0"/>
              <a:ext cx="382998" cy="2297854"/>
            </a:xfrm>
            <a:custGeom>
              <a:avLst/>
              <a:gdLst/>
              <a:ahLst/>
              <a:cxnLst/>
              <a:rect l="l" t="t" r="r" b="b"/>
              <a:pathLst>
                <a:path w="382998" h="2297854">
                  <a:moveTo>
                    <a:pt x="0" y="0"/>
                  </a:moveTo>
                  <a:lnTo>
                    <a:pt x="382998" y="0"/>
                  </a:lnTo>
                  <a:lnTo>
                    <a:pt x="382998" y="2297854"/>
                  </a:lnTo>
                  <a:lnTo>
                    <a:pt x="0" y="2297854"/>
                  </a:lnTo>
                  <a:close/>
                </a:path>
              </a:pathLst>
            </a:custGeom>
            <a:gradFill rotWithShape="1">
              <a:gsLst>
                <a:gs pos="0">
                  <a:srgbClr val="52C4B2">
                    <a:alpha val="60000"/>
                  </a:srgbClr>
                </a:gs>
                <a:gs pos="100000">
                  <a:srgbClr val="FFFFFF">
                    <a:alpha val="0"/>
                  </a:srgbClr>
                </a:gs>
              </a:gsLst>
              <a:lin ang="5400000"/>
            </a:gradFill>
          </p:spPr>
          <p:txBody>
            <a:bodyPr/>
            <a:lstStyle/>
            <a:p>
              <a:endParaRPr lang="en-US"/>
            </a:p>
          </p:txBody>
        </p:sp>
        <p:sp>
          <p:nvSpPr>
            <p:cNvPr id="24" name="TextBox 24"/>
            <p:cNvSpPr txBox="1"/>
            <p:nvPr/>
          </p:nvSpPr>
          <p:spPr>
            <a:xfrm>
              <a:off x="0" y="-66675"/>
              <a:ext cx="382998" cy="2364529"/>
            </a:xfrm>
            <a:prstGeom prst="rect">
              <a:avLst/>
            </a:prstGeom>
          </p:spPr>
          <p:txBody>
            <a:bodyPr lIns="50800" tIns="50800" rIns="50800" bIns="50800" rtlCol="0" anchor="ctr"/>
            <a:lstStyle/>
            <a:p>
              <a:pPr algn="ctr">
                <a:lnSpc>
                  <a:spcPts val="335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15D88CBE-8E4B-4053-CBA0-073F6D4F4C50}"/>
              </a:ext>
            </a:extLst>
          </p:cNvPr>
          <p:cNvPicPr>
            <a:picLocks noChangeAspect="1"/>
          </p:cNvPicPr>
          <p:nvPr/>
        </p:nvPicPr>
        <p:blipFill>
          <a:blip r:embed="rId2"/>
          <a:stretch>
            <a:fillRect/>
          </a:stretch>
        </p:blipFill>
        <p:spPr>
          <a:xfrm rot="5400000" flipH="1">
            <a:off x="7920445" y="-8020508"/>
            <a:ext cx="2586025" cy="18426915"/>
          </a:xfrm>
          <a:prstGeom prst="rect">
            <a:avLst/>
          </a:prstGeom>
        </p:spPr>
      </p:pic>
      <p:sp>
        <p:nvSpPr>
          <p:cNvPr id="11" name="TextBox 11"/>
          <p:cNvSpPr txBox="1"/>
          <p:nvPr/>
        </p:nvSpPr>
        <p:spPr>
          <a:xfrm>
            <a:off x="457200" y="3009900"/>
            <a:ext cx="11545242" cy="6647974"/>
          </a:xfrm>
          <a:prstGeom prst="rect">
            <a:avLst/>
          </a:prstGeom>
        </p:spPr>
        <p:txBody>
          <a:bodyPr wrap="square" lIns="0" tIns="0" rIns="0" bIns="0" rtlCol="0" anchor="t">
            <a:spAutoFit/>
          </a:bodyPr>
          <a:lstStyle/>
          <a:p>
            <a:r>
              <a:rPr lang="en-US" sz="3600" dirty="0">
                <a:solidFill>
                  <a:schemeClr val="bg1"/>
                </a:solidFill>
                <a:latin typeface="Poppins" panose="00000500000000000000" pitchFamily="2" charset="0"/>
                <a:cs typeface="Poppins" panose="00000500000000000000" pitchFamily="2" charset="0"/>
              </a:rPr>
              <a:t>As </a:t>
            </a:r>
            <a:r>
              <a:rPr lang="en-US" sz="3600" b="1" dirty="0">
                <a:solidFill>
                  <a:schemeClr val="bg1"/>
                </a:solidFill>
                <a:latin typeface="Poppins" panose="00000500000000000000" pitchFamily="2" charset="0"/>
                <a:cs typeface="Poppins" panose="00000500000000000000" pitchFamily="2" charset="0"/>
              </a:rPr>
              <a:t>Washington State </a:t>
            </a:r>
            <a:r>
              <a:rPr lang="en-US" sz="3600" dirty="0">
                <a:solidFill>
                  <a:schemeClr val="bg1"/>
                </a:solidFill>
                <a:latin typeface="Poppins" panose="00000500000000000000" pitchFamily="2" charset="0"/>
                <a:cs typeface="Poppins" panose="00000500000000000000" pitchFamily="2" charset="0"/>
              </a:rPr>
              <a:t>accelerates its transition to </a:t>
            </a:r>
            <a:r>
              <a:rPr lang="en-US" sz="3600" b="1" dirty="0">
                <a:solidFill>
                  <a:schemeClr val="bg1"/>
                </a:solidFill>
                <a:latin typeface="Poppins" panose="00000500000000000000" pitchFamily="2" charset="0"/>
                <a:cs typeface="Poppins" panose="00000500000000000000" pitchFamily="2" charset="0"/>
              </a:rPr>
              <a:t>electric vehicles </a:t>
            </a:r>
            <a:r>
              <a:rPr lang="en-US" sz="3600" dirty="0">
                <a:solidFill>
                  <a:schemeClr val="bg1"/>
                </a:solidFill>
                <a:latin typeface="Poppins" panose="00000500000000000000" pitchFamily="2" charset="0"/>
                <a:cs typeface="Poppins" panose="00000500000000000000" pitchFamily="2" charset="0"/>
              </a:rPr>
              <a:t>overall adoption continues to </a:t>
            </a:r>
            <a:r>
              <a:rPr lang="en-US" sz="3600" b="1" dirty="0">
                <a:solidFill>
                  <a:schemeClr val="bg1"/>
                </a:solidFill>
                <a:latin typeface="Poppins" panose="00000500000000000000" pitchFamily="2" charset="0"/>
                <a:cs typeface="Poppins" panose="00000500000000000000" pitchFamily="2" charset="0"/>
              </a:rPr>
              <a:t>grow</a:t>
            </a:r>
            <a:r>
              <a:rPr lang="en-US" sz="3600" dirty="0">
                <a:solidFill>
                  <a:schemeClr val="bg1"/>
                </a:solidFill>
                <a:latin typeface="Poppins" panose="00000500000000000000" pitchFamily="2" charset="0"/>
                <a:cs typeface="Poppins" panose="00000500000000000000" pitchFamily="2" charset="0"/>
              </a:rPr>
              <a:t>.  </a:t>
            </a:r>
          </a:p>
          <a:p>
            <a:endParaRPr lang="en-US" sz="3600" dirty="0">
              <a:solidFill>
                <a:schemeClr val="bg1"/>
              </a:solidFill>
              <a:latin typeface="Poppins" panose="00000500000000000000" pitchFamily="2" charset="0"/>
              <a:cs typeface="Poppins" panose="00000500000000000000" pitchFamily="2" charset="0"/>
            </a:endParaRPr>
          </a:p>
          <a:p>
            <a:r>
              <a:rPr lang="en-US" sz="3600" dirty="0">
                <a:solidFill>
                  <a:schemeClr val="bg1"/>
                </a:solidFill>
                <a:latin typeface="Poppins" panose="00000500000000000000" pitchFamily="2" charset="0"/>
                <a:cs typeface="Poppins" panose="00000500000000000000" pitchFamily="2" charset="0"/>
              </a:rPr>
              <a:t>Yet adoption remains </a:t>
            </a:r>
            <a:r>
              <a:rPr lang="en-US" sz="3600" b="1" dirty="0">
                <a:solidFill>
                  <a:schemeClr val="bg1"/>
                </a:solidFill>
                <a:latin typeface="Poppins" panose="00000500000000000000" pitchFamily="2" charset="0"/>
                <a:cs typeface="Poppins" panose="00000500000000000000" pitchFamily="2" charset="0"/>
              </a:rPr>
              <a:t>uneven</a:t>
            </a:r>
            <a:r>
              <a:rPr lang="en-US" sz="3600" dirty="0">
                <a:solidFill>
                  <a:schemeClr val="bg1"/>
                </a:solidFill>
                <a:latin typeface="Poppins" panose="00000500000000000000" pitchFamily="2" charset="0"/>
                <a:cs typeface="Poppins" panose="00000500000000000000" pitchFamily="2" charset="0"/>
              </a:rPr>
              <a:t> with </a:t>
            </a:r>
            <a:r>
              <a:rPr lang="en-US" sz="3600" b="1" dirty="0">
                <a:solidFill>
                  <a:schemeClr val="bg1"/>
                </a:solidFill>
                <a:latin typeface="Poppins" panose="00000500000000000000" pitchFamily="2" charset="0"/>
                <a:cs typeface="Poppins" panose="00000500000000000000" pitchFamily="2" charset="0"/>
              </a:rPr>
              <a:t>underserved</a:t>
            </a:r>
            <a:r>
              <a:rPr lang="en-US" sz="3600" dirty="0">
                <a:solidFill>
                  <a:schemeClr val="bg1"/>
                </a:solidFill>
                <a:latin typeface="Poppins" panose="00000500000000000000" pitchFamily="2" charset="0"/>
                <a:cs typeface="Poppins" panose="00000500000000000000" pitchFamily="2" charset="0"/>
              </a:rPr>
              <a:t> counties falling behind due to </a:t>
            </a:r>
            <a:r>
              <a:rPr lang="en-US" sz="3600" b="1" dirty="0">
                <a:solidFill>
                  <a:schemeClr val="bg1"/>
                </a:solidFill>
                <a:latin typeface="Poppins" panose="00000500000000000000" pitchFamily="2" charset="0"/>
                <a:cs typeface="Poppins" panose="00000500000000000000" pitchFamily="2" charset="0"/>
              </a:rPr>
              <a:t>unknown reasons</a:t>
            </a:r>
            <a:r>
              <a:rPr lang="en-US" sz="3600" dirty="0">
                <a:solidFill>
                  <a:schemeClr val="bg1"/>
                </a:solidFill>
                <a:latin typeface="Poppins" panose="00000500000000000000" pitchFamily="2" charset="0"/>
                <a:cs typeface="Poppins" panose="00000500000000000000" pitchFamily="2" charset="0"/>
              </a:rPr>
              <a:t>. </a:t>
            </a:r>
          </a:p>
          <a:p>
            <a:endParaRPr lang="en-US" sz="3600" dirty="0">
              <a:solidFill>
                <a:schemeClr val="bg1"/>
              </a:solidFill>
              <a:latin typeface="Poppins" panose="00000500000000000000" pitchFamily="2" charset="0"/>
              <a:cs typeface="Poppins" panose="00000500000000000000" pitchFamily="2" charset="0"/>
            </a:endParaRPr>
          </a:p>
          <a:p>
            <a:r>
              <a:rPr lang="en-US" sz="3600" dirty="0">
                <a:solidFill>
                  <a:schemeClr val="bg1"/>
                </a:solidFill>
                <a:latin typeface="Poppins" panose="00000500000000000000" pitchFamily="2" charset="0"/>
                <a:cs typeface="Poppins" panose="00000500000000000000" pitchFamily="2" charset="0"/>
              </a:rPr>
              <a:t>The </a:t>
            </a:r>
            <a:r>
              <a:rPr lang="en-US" sz="3600" b="1" dirty="0">
                <a:solidFill>
                  <a:schemeClr val="bg1"/>
                </a:solidFill>
                <a:latin typeface="Poppins" panose="00000500000000000000" pitchFamily="2" charset="0"/>
                <a:cs typeface="Poppins" panose="00000500000000000000" pitchFamily="2" charset="0"/>
              </a:rPr>
              <a:t>Washington State Department of Transportation </a:t>
            </a:r>
            <a:r>
              <a:rPr lang="en-US" sz="3600" dirty="0">
                <a:solidFill>
                  <a:schemeClr val="bg1"/>
                </a:solidFill>
                <a:latin typeface="Poppins" panose="00000500000000000000" pitchFamily="2" charset="0"/>
                <a:cs typeface="Poppins" panose="00000500000000000000" pitchFamily="2" charset="0"/>
              </a:rPr>
              <a:t>has set a target to increase adoption in these regions  by  </a:t>
            </a:r>
            <a:r>
              <a:rPr lang="en-US" sz="3600" b="1" dirty="0">
                <a:solidFill>
                  <a:schemeClr val="bg1"/>
                </a:solidFill>
                <a:latin typeface="Poppins" panose="00000500000000000000" pitchFamily="2" charset="0"/>
                <a:cs typeface="Poppins" panose="00000500000000000000" pitchFamily="2" charset="0"/>
              </a:rPr>
              <a:t>15%</a:t>
            </a:r>
            <a:r>
              <a:rPr lang="en-US" sz="3600" dirty="0">
                <a:solidFill>
                  <a:schemeClr val="bg1"/>
                </a:solidFill>
                <a:latin typeface="Poppins" panose="00000500000000000000" pitchFamily="2" charset="0"/>
                <a:cs typeface="Poppins" panose="00000500000000000000" pitchFamily="2" charset="0"/>
              </a:rPr>
              <a:t> before </a:t>
            </a:r>
            <a:r>
              <a:rPr lang="en-US" sz="3600" b="1" dirty="0">
                <a:solidFill>
                  <a:schemeClr val="bg1"/>
                </a:solidFill>
                <a:latin typeface="Poppins" panose="00000500000000000000" pitchFamily="2" charset="0"/>
                <a:cs typeface="Poppins" panose="00000500000000000000" pitchFamily="2" charset="0"/>
              </a:rPr>
              <a:t>November 2026</a:t>
            </a:r>
            <a:r>
              <a:rPr lang="en-US" sz="3600" dirty="0">
                <a:solidFill>
                  <a:schemeClr val="bg1"/>
                </a:solidFill>
                <a:latin typeface="Poppins" panose="00000500000000000000" pitchFamily="2" charset="0"/>
                <a:cs typeface="Poppins" panose="00000500000000000000" pitchFamily="2" charset="0"/>
              </a:rPr>
              <a:t> to align with states sustainability goals. </a:t>
            </a:r>
          </a:p>
        </p:txBody>
      </p:sp>
      <p:sp>
        <p:nvSpPr>
          <p:cNvPr id="16" name="Freeform 16"/>
          <p:cNvSpPr/>
          <p:nvPr/>
        </p:nvSpPr>
        <p:spPr>
          <a:xfrm rot="-151516">
            <a:off x="13692048" y="4280632"/>
            <a:ext cx="2404119" cy="2887043"/>
          </a:xfrm>
          <a:custGeom>
            <a:avLst/>
            <a:gdLst/>
            <a:ahLst/>
            <a:cxnLst/>
            <a:rect l="l" t="t" r="r" b="b"/>
            <a:pathLst>
              <a:path w="2404119" h="2887043">
                <a:moveTo>
                  <a:pt x="0" y="0"/>
                </a:moveTo>
                <a:lnTo>
                  <a:pt x="2404119" y="0"/>
                </a:lnTo>
                <a:lnTo>
                  <a:pt x="2404119" y="2887043"/>
                </a:lnTo>
                <a:lnTo>
                  <a:pt x="0" y="288704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8" name="Group 8"/>
          <p:cNvGrpSpPr/>
          <p:nvPr/>
        </p:nvGrpSpPr>
        <p:grpSpPr>
          <a:xfrm rot="-10800000">
            <a:off x="12426769" y="1192951"/>
            <a:ext cx="4934683" cy="7901099"/>
            <a:chOff x="0" y="0"/>
            <a:chExt cx="1299669" cy="2080948"/>
          </a:xfrm>
        </p:grpSpPr>
        <p:sp>
          <p:nvSpPr>
            <p:cNvPr id="9" name="Freeform 9"/>
            <p:cNvSpPr/>
            <p:nvPr/>
          </p:nvSpPr>
          <p:spPr>
            <a:xfrm>
              <a:off x="0" y="0"/>
              <a:ext cx="1299670" cy="2080948"/>
            </a:xfrm>
            <a:custGeom>
              <a:avLst/>
              <a:gdLst/>
              <a:ahLst/>
              <a:cxnLst/>
              <a:rect l="l" t="t" r="r" b="b"/>
              <a:pathLst>
                <a:path w="1299670" h="2080948">
                  <a:moveTo>
                    <a:pt x="62755" y="0"/>
                  </a:moveTo>
                  <a:lnTo>
                    <a:pt x="1236914" y="0"/>
                  </a:lnTo>
                  <a:cubicBezTo>
                    <a:pt x="1253558" y="0"/>
                    <a:pt x="1269520" y="6612"/>
                    <a:pt x="1281289" y="18381"/>
                  </a:cubicBezTo>
                  <a:cubicBezTo>
                    <a:pt x="1293058" y="30149"/>
                    <a:pt x="1299670" y="46111"/>
                    <a:pt x="1299670" y="62755"/>
                  </a:cubicBezTo>
                  <a:lnTo>
                    <a:pt x="1299670" y="2018193"/>
                  </a:lnTo>
                  <a:cubicBezTo>
                    <a:pt x="1299670" y="2034836"/>
                    <a:pt x="1293058" y="2050798"/>
                    <a:pt x="1281289" y="2062567"/>
                  </a:cubicBezTo>
                  <a:cubicBezTo>
                    <a:pt x="1269520" y="2074336"/>
                    <a:pt x="1253558" y="2080948"/>
                    <a:pt x="1236914" y="2080948"/>
                  </a:cubicBezTo>
                  <a:lnTo>
                    <a:pt x="62755" y="2080948"/>
                  </a:lnTo>
                  <a:cubicBezTo>
                    <a:pt x="46111" y="2080948"/>
                    <a:pt x="30149" y="2074336"/>
                    <a:pt x="18381" y="2062567"/>
                  </a:cubicBezTo>
                  <a:cubicBezTo>
                    <a:pt x="6612" y="2050798"/>
                    <a:pt x="0" y="2034836"/>
                    <a:pt x="0" y="2018193"/>
                  </a:cubicBezTo>
                  <a:lnTo>
                    <a:pt x="0" y="62755"/>
                  </a:lnTo>
                  <a:cubicBezTo>
                    <a:pt x="0" y="46111"/>
                    <a:pt x="6612" y="30149"/>
                    <a:pt x="18381" y="18381"/>
                  </a:cubicBezTo>
                  <a:cubicBezTo>
                    <a:pt x="30149" y="6612"/>
                    <a:pt x="46111" y="0"/>
                    <a:pt x="62755" y="0"/>
                  </a:cubicBezTo>
                  <a:close/>
                </a:path>
              </a:pathLst>
            </a:custGeom>
            <a:solidFill>
              <a:srgbClr val="000000">
                <a:alpha val="0"/>
              </a:srgbClr>
            </a:solidFill>
            <a:ln w="19050" cap="rnd">
              <a:gradFill>
                <a:gsLst>
                  <a:gs pos="0">
                    <a:srgbClr val="52C4B2">
                      <a:alpha val="100000"/>
                    </a:srgbClr>
                  </a:gs>
                  <a:gs pos="100000">
                    <a:srgbClr val="D0FDF6">
                      <a:alpha val="100000"/>
                    </a:srgbClr>
                  </a:gs>
                </a:gsLst>
                <a:lin ang="5400000"/>
              </a:gradFill>
              <a:prstDash val="solid"/>
              <a:round/>
            </a:ln>
          </p:spPr>
          <p:txBody>
            <a:bodyPr/>
            <a:lstStyle/>
            <a:p>
              <a:endParaRPr lang="en-US"/>
            </a:p>
          </p:txBody>
        </p:sp>
        <p:sp>
          <p:nvSpPr>
            <p:cNvPr id="10" name="TextBox 10"/>
            <p:cNvSpPr txBox="1"/>
            <p:nvPr/>
          </p:nvSpPr>
          <p:spPr>
            <a:xfrm>
              <a:off x="0" y="-66675"/>
              <a:ext cx="1299669" cy="2147623"/>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14" name="Group 14"/>
          <p:cNvGrpSpPr/>
          <p:nvPr/>
        </p:nvGrpSpPr>
        <p:grpSpPr>
          <a:xfrm>
            <a:off x="12662141" y="1458699"/>
            <a:ext cx="4463939" cy="7369603"/>
            <a:chOff x="0" y="0"/>
            <a:chExt cx="678239" cy="1119717"/>
          </a:xfrm>
        </p:grpSpPr>
        <p:sp>
          <p:nvSpPr>
            <p:cNvPr id="15" name="Freeform 15"/>
            <p:cNvSpPr/>
            <p:nvPr/>
          </p:nvSpPr>
          <p:spPr>
            <a:xfrm>
              <a:off x="0" y="0"/>
              <a:ext cx="678239" cy="1119717"/>
            </a:xfrm>
            <a:custGeom>
              <a:avLst/>
              <a:gdLst/>
              <a:ahLst/>
              <a:cxnLst/>
              <a:rect l="l" t="t" r="r" b="b"/>
              <a:pathLst>
                <a:path w="678239" h="1119717">
                  <a:moveTo>
                    <a:pt x="52030" y="0"/>
                  </a:moveTo>
                  <a:lnTo>
                    <a:pt x="626209" y="0"/>
                  </a:lnTo>
                  <a:cubicBezTo>
                    <a:pt x="654944" y="0"/>
                    <a:pt x="678239" y="23295"/>
                    <a:pt x="678239" y="52030"/>
                  </a:cubicBezTo>
                  <a:lnTo>
                    <a:pt x="678239" y="1067688"/>
                  </a:lnTo>
                  <a:cubicBezTo>
                    <a:pt x="678239" y="1081487"/>
                    <a:pt x="672757" y="1094721"/>
                    <a:pt x="663000" y="1104478"/>
                  </a:cubicBezTo>
                  <a:cubicBezTo>
                    <a:pt x="653242" y="1114236"/>
                    <a:pt x="640008" y="1119717"/>
                    <a:pt x="626209" y="1119717"/>
                  </a:cubicBezTo>
                  <a:lnTo>
                    <a:pt x="52030" y="1119717"/>
                  </a:lnTo>
                  <a:cubicBezTo>
                    <a:pt x="23295" y="1119717"/>
                    <a:pt x="0" y="1096423"/>
                    <a:pt x="0" y="1067688"/>
                  </a:cubicBezTo>
                  <a:lnTo>
                    <a:pt x="0" y="52030"/>
                  </a:lnTo>
                  <a:cubicBezTo>
                    <a:pt x="0" y="23295"/>
                    <a:pt x="23295" y="0"/>
                    <a:pt x="52030" y="0"/>
                  </a:cubicBezTo>
                  <a:close/>
                </a:path>
              </a:pathLst>
            </a:custGeom>
            <a:blipFill>
              <a:blip r:embed="rId5"/>
              <a:stretch>
                <a:fillRect l="-60061" r="-60061"/>
              </a:stretch>
            </a:blipFill>
          </p:spPr>
          <p:txBody>
            <a:bodyPr/>
            <a:lstStyle/>
            <a:p>
              <a:endParaRPr lang="en-US"/>
            </a:p>
          </p:txBody>
        </p:sp>
      </p:grpSp>
      <p:sp>
        <p:nvSpPr>
          <p:cNvPr id="17" name="TextBox 17"/>
          <p:cNvSpPr txBox="1"/>
          <p:nvPr/>
        </p:nvSpPr>
        <p:spPr>
          <a:xfrm>
            <a:off x="1336306" y="789572"/>
            <a:ext cx="10093694" cy="888320"/>
          </a:xfrm>
          <a:prstGeom prst="rect">
            <a:avLst/>
          </a:prstGeom>
        </p:spPr>
        <p:txBody>
          <a:bodyPr wrap="square" lIns="0" tIns="0" rIns="0" bIns="0" rtlCol="0" anchor="t">
            <a:spAutoFit/>
          </a:bodyPr>
          <a:lstStyle/>
          <a:p>
            <a:pPr algn="l">
              <a:lnSpc>
                <a:spcPts val="6800"/>
              </a:lnSpc>
            </a:pPr>
            <a:r>
              <a:rPr lang="en-US" sz="6800" b="1" dirty="0">
                <a:solidFill>
                  <a:srgbClr val="FFFFFF"/>
                </a:solidFill>
                <a:latin typeface="Agrandir Bold"/>
                <a:ea typeface="Agrandir Bold"/>
                <a:cs typeface="Agrandir Bold"/>
                <a:sym typeface="Agrandir Bold"/>
              </a:rPr>
              <a:t>Problem Statement</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75833" y="1159410"/>
            <a:ext cx="7202066" cy="11053116"/>
            <a:chOff x="0" y="0"/>
            <a:chExt cx="1564051" cy="2911109"/>
          </a:xfrm>
        </p:grpSpPr>
        <p:sp>
          <p:nvSpPr>
            <p:cNvPr id="3" name="Freeform 3"/>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152399" y="3836993"/>
            <a:ext cx="6854453"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Aim</a:t>
            </a:r>
          </a:p>
        </p:txBody>
      </p:sp>
      <p:grpSp>
        <p:nvGrpSpPr>
          <p:cNvPr id="6" name="Group 6"/>
          <p:cNvGrpSpPr/>
          <p:nvPr/>
        </p:nvGrpSpPr>
        <p:grpSpPr>
          <a:xfrm>
            <a:off x="9203423" y="988783"/>
            <a:ext cx="7549214" cy="8309433"/>
            <a:chOff x="0" y="0"/>
            <a:chExt cx="1988270" cy="2188493"/>
          </a:xfrm>
        </p:grpSpPr>
        <p:sp>
          <p:nvSpPr>
            <p:cNvPr id="7" name="Freeform 7"/>
            <p:cNvSpPr/>
            <p:nvPr/>
          </p:nvSpPr>
          <p:spPr>
            <a:xfrm>
              <a:off x="0" y="0"/>
              <a:ext cx="1988270" cy="2188493"/>
            </a:xfrm>
            <a:custGeom>
              <a:avLst/>
              <a:gdLst/>
              <a:ahLst/>
              <a:cxnLst/>
              <a:rect l="l" t="t" r="r" b="b"/>
              <a:pathLst>
                <a:path w="1988270" h="2188493">
                  <a:moveTo>
                    <a:pt x="41021" y="0"/>
                  </a:moveTo>
                  <a:lnTo>
                    <a:pt x="1947249" y="0"/>
                  </a:lnTo>
                  <a:cubicBezTo>
                    <a:pt x="1958129" y="0"/>
                    <a:pt x="1968563" y="4322"/>
                    <a:pt x="1976256" y="12015"/>
                  </a:cubicBezTo>
                  <a:cubicBezTo>
                    <a:pt x="1983949" y="19708"/>
                    <a:pt x="1988270" y="30142"/>
                    <a:pt x="1988270" y="41021"/>
                  </a:cubicBezTo>
                  <a:lnTo>
                    <a:pt x="1988270" y="2147471"/>
                  </a:lnTo>
                  <a:cubicBezTo>
                    <a:pt x="1988270" y="2158351"/>
                    <a:pt x="1983949" y="2168785"/>
                    <a:pt x="1976256" y="2176478"/>
                  </a:cubicBezTo>
                  <a:cubicBezTo>
                    <a:pt x="1968563" y="2184171"/>
                    <a:pt x="1958129" y="2188493"/>
                    <a:pt x="1947249" y="2188493"/>
                  </a:cubicBezTo>
                  <a:lnTo>
                    <a:pt x="41021" y="2188493"/>
                  </a:lnTo>
                  <a:cubicBezTo>
                    <a:pt x="30142" y="2188493"/>
                    <a:pt x="19708" y="2184171"/>
                    <a:pt x="12015" y="2176478"/>
                  </a:cubicBezTo>
                  <a:cubicBezTo>
                    <a:pt x="4322" y="2168785"/>
                    <a:pt x="0" y="2158351"/>
                    <a:pt x="0" y="2147471"/>
                  </a:cubicBezTo>
                  <a:lnTo>
                    <a:pt x="0" y="41021"/>
                  </a:lnTo>
                  <a:cubicBezTo>
                    <a:pt x="0" y="30142"/>
                    <a:pt x="4322" y="19708"/>
                    <a:pt x="12015" y="12015"/>
                  </a:cubicBezTo>
                  <a:cubicBezTo>
                    <a:pt x="19708" y="4322"/>
                    <a:pt x="30142" y="0"/>
                    <a:pt x="41021" y="0"/>
                  </a:cubicBezTo>
                  <a:close/>
                </a:path>
              </a:pathLst>
            </a:custGeom>
            <a:solidFill>
              <a:srgbClr val="000000">
                <a:alpha val="0"/>
              </a:srgbClr>
            </a:solidFill>
            <a:ln w="19050" cap="rnd">
              <a:gradFill>
                <a:gsLst>
                  <a:gs pos="0">
                    <a:srgbClr val="52C4B2">
                      <a:alpha val="100000"/>
                    </a:srgbClr>
                  </a:gs>
                  <a:gs pos="100000">
                    <a:srgbClr val="D0FDF6">
                      <a:alpha val="100000"/>
                    </a:srgbClr>
                  </a:gs>
                </a:gsLst>
                <a:lin ang="5400000"/>
              </a:gradFill>
              <a:prstDash val="solid"/>
              <a:round/>
            </a:ln>
          </p:spPr>
          <p:txBody>
            <a:bodyPr/>
            <a:lstStyle/>
            <a:p>
              <a:endParaRPr lang="en-US"/>
            </a:p>
          </p:txBody>
        </p:sp>
        <p:sp>
          <p:nvSpPr>
            <p:cNvPr id="8" name="TextBox 8"/>
            <p:cNvSpPr txBox="1"/>
            <p:nvPr/>
          </p:nvSpPr>
          <p:spPr>
            <a:xfrm>
              <a:off x="0" y="-66675"/>
              <a:ext cx="1988270" cy="2255168"/>
            </a:xfrm>
            <a:prstGeom prst="rect">
              <a:avLst/>
            </a:prstGeom>
          </p:spPr>
          <p:txBody>
            <a:bodyPr lIns="50800" tIns="50800" rIns="50800" bIns="50800" rtlCol="0" anchor="ctr"/>
            <a:lstStyle/>
            <a:p>
              <a:pPr marL="0" lvl="0" indent="0" algn="ctr">
                <a:lnSpc>
                  <a:spcPts val="2800"/>
                </a:lnSpc>
                <a:spcBef>
                  <a:spcPct val="0"/>
                </a:spcBef>
              </a:pPr>
              <a:endParaRPr/>
            </a:p>
          </p:txBody>
        </p:sp>
      </p:grpSp>
      <p:grpSp>
        <p:nvGrpSpPr>
          <p:cNvPr id="9" name="Group 9"/>
          <p:cNvGrpSpPr/>
          <p:nvPr/>
        </p:nvGrpSpPr>
        <p:grpSpPr>
          <a:xfrm>
            <a:off x="9457379" y="1263557"/>
            <a:ext cx="7041302" cy="7759885"/>
            <a:chOff x="0" y="0"/>
            <a:chExt cx="1069836" cy="1179016"/>
          </a:xfrm>
        </p:grpSpPr>
        <p:sp>
          <p:nvSpPr>
            <p:cNvPr id="10" name="Freeform 10"/>
            <p:cNvSpPr/>
            <p:nvPr/>
          </p:nvSpPr>
          <p:spPr>
            <a:xfrm>
              <a:off x="0" y="0"/>
              <a:ext cx="1069836" cy="1179016"/>
            </a:xfrm>
            <a:custGeom>
              <a:avLst/>
              <a:gdLst/>
              <a:ahLst/>
              <a:cxnLst/>
              <a:rect l="l" t="t" r="r" b="b"/>
              <a:pathLst>
                <a:path w="1069836" h="1179016">
                  <a:moveTo>
                    <a:pt x="32985" y="0"/>
                  </a:moveTo>
                  <a:lnTo>
                    <a:pt x="1036851" y="0"/>
                  </a:lnTo>
                  <a:cubicBezTo>
                    <a:pt x="1045599" y="0"/>
                    <a:pt x="1053989" y="3475"/>
                    <a:pt x="1060175" y="9661"/>
                  </a:cubicBezTo>
                  <a:cubicBezTo>
                    <a:pt x="1066361" y="15847"/>
                    <a:pt x="1069836" y="24237"/>
                    <a:pt x="1069836" y="32985"/>
                  </a:cubicBezTo>
                  <a:lnTo>
                    <a:pt x="1069836" y="1146031"/>
                  </a:lnTo>
                  <a:cubicBezTo>
                    <a:pt x="1069836" y="1164248"/>
                    <a:pt x="1055068" y="1179016"/>
                    <a:pt x="1036851" y="1179016"/>
                  </a:cubicBezTo>
                  <a:lnTo>
                    <a:pt x="32985" y="1179016"/>
                  </a:lnTo>
                  <a:cubicBezTo>
                    <a:pt x="24237" y="1179016"/>
                    <a:pt x="15847" y="1175541"/>
                    <a:pt x="9661" y="1169355"/>
                  </a:cubicBezTo>
                  <a:cubicBezTo>
                    <a:pt x="3475" y="1163169"/>
                    <a:pt x="0" y="1154779"/>
                    <a:pt x="0" y="1146031"/>
                  </a:cubicBezTo>
                  <a:lnTo>
                    <a:pt x="0" y="32985"/>
                  </a:lnTo>
                  <a:cubicBezTo>
                    <a:pt x="0" y="24237"/>
                    <a:pt x="3475" y="15847"/>
                    <a:pt x="9661" y="9661"/>
                  </a:cubicBezTo>
                  <a:cubicBezTo>
                    <a:pt x="15847" y="3475"/>
                    <a:pt x="24237" y="0"/>
                    <a:pt x="32985" y="0"/>
                  </a:cubicBezTo>
                  <a:close/>
                </a:path>
              </a:pathLst>
            </a:custGeom>
            <a:blipFill>
              <a:blip r:embed="rId2"/>
              <a:stretch>
                <a:fillRect l="-25948"/>
              </a:stretch>
            </a:blipFill>
          </p:spPr>
          <p:txBody>
            <a:bodyPr/>
            <a:lstStyle/>
            <a:p>
              <a:endParaRPr lang="en-US"/>
            </a:p>
          </p:txBody>
        </p:sp>
      </p:grpSp>
      <p:sp>
        <p:nvSpPr>
          <p:cNvPr id="11" name="TextBox 11"/>
          <p:cNvSpPr txBox="1"/>
          <p:nvPr/>
        </p:nvSpPr>
        <p:spPr>
          <a:xfrm>
            <a:off x="152400" y="6244997"/>
            <a:ext cx="8229599" cy="3447098"/>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3200" dirty="0">
                <a:solidFill>
                  <a:schemeClr val="bg1"/>
                </a:solidFill>
                <a:latin typeface="Amasis MT Pro Medium" panose="02040604050005020304" pitchFamily="18" charset="0"/>
              </a:rPr>
              <a:t>To analyze the distribution and characteristics of electric vehicles in Washington State to identify trends, highlight top Ev regions, and provide understanding of the Ev space for policymakers, utility companies, and businesses investing in EV infrastructure</a:t>
            </a:r>
          </a:p>
        </p:txBody>
      </p:sp>
      <p:sp>
        <p:nvSpPr>
          <p:cNvPr id="13" name="AutoShape 13"/>
          <p:cNvSpPr/>
          <p:nvPr/>
        </p:nvSpPr>
        <p:spPr>
          <a:xfrm>
            <a:off x="1749749" y="5461999"/>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p:cNvGrpSpPr/>
          <p:nvPr/>
        </p:nvGrpSpPr>
        <p:grpSpPr>
          <a:xfrm rot="-5400000">
            <a:off x="16904389" y="8903389"/>
            <a:ext cx="837202" cy="1930021"/>
            <a:chOff x="0" y="0"/>
            <a:chExt cx="220498" cy="508318"/>
          </a:xfrm>
        </p:grpSpPr>
        <p:sp>
          <p:nvSpPr>
            <p:cNvPr id="15" name="Freeform 15"/>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p:cNvGrpSpPr/>
        <p:nvPr/>
      </p:nvGrpSpPr>
      <p:grpSpPr>
        <a:xfrm>
          <a:off x="0" y="0"/>
          <a:ext cx="0" cy="0"/>
          <a:chOff x="0" y="0"/>
          <a:chExt cx="0" cy="0"/>
        </a:xfrm>
      </p:grpSpPr>
      <p:grpSp>
        <p:nvGrpSpPr>
          <p:cNvPr id="11" name="Group 11"/>
          <p:cNvGrpSpPr/>
          <p:nvPr/>
        </p:nvGrpSpPr>
        <p:grpSpPr>
          <a:xfrm rot="5400000">
            <a:off x="7827518" y="-9888983"/>
            <a:ext cx="1642365" cy="21412203"/>
            <a:chOff x="0" y="0"/>
            <a:chExt cx="182892" cy="4816593"/>
          </a:xfrm>
        </p:grpSpPr>
        <p:sp>
          <p:nvSpPr>
            <p:cNvPr id="12" name="Freeform 12"/>
            <p:cNvSpPr/>
            <p:nvPr/>
          </p:nvSpPr>
          <p:spPr>
            <a:xfrm>
              <a:off x="0" y="0"/>
              <a:ext cx="182892" cy="4816592"/>
            </a:xfrm>
            <a:custGeom>
              <a:avLst/>
              <a:gdLst/>
              <a:ahLst/>
              <a:cxnLst/>
              <a:rect l="l" t="t" r="r" b="b"/>
              <a:pathLst>
                <a:path w="182892" h="4816592">
                  <a:moveTo>
                    <a:pt x="0" y="0"/>
                  </a:moveTo>
                  <a:lnTo>
                    <a:pt x="182892" y="0"/>
                  </a:lnTo>
                  <a:lnTo>
                    <a:pt x="182892" y="4816592"/>
                  </a:lnTo>
                  <a:lnTo>
                    <a:pt x="0" y="4816592"/>
                  </a:lnTo>
                  <a:close/>
                </a:path>
              </a:pathLst>
            </a:custGeom>
            <a:gradFill rotWithShape="1">
              <a:gsLst>
                <a:gs pos="0">
                  <a:srgbClr val="52C4B2">
                    <a:alpha val="100000"/>
                  </a:srgbClr>
                </a:gs>
                <a:gs pos="100000">
                  <a:srgbClr val="52C4B2">
                    <a:alpha val="0"/>
                  </a:srgbClr>
                </a:gs>
              </a:gsLst>
              <a:path path="circle">
                <a:fillToRect l="50000" t="50000" r="50000" b="50000"/>
              </a:path>
            </a:gradFill>
          </p:spPr>
          <p:txBody>
            <a:bodyPr/>
            <a:lstStyle/>
            <a:p>
              <a:endParaRPr lang="en-US"/>
            </a:p>
          </p:txBody>
        </p:sp>
        <p:sp>
          <p:nvSpPr>
            <p:cNvPr id="13" name="TextBox 13"/>
            <p:cNvSpPr txBox="1"/>
            <p:nvPr/>
          </p:nvSpPr>
          <p:spPr>
            <a:xfrm>
              <a:off x="0" y="-66675"/>
              <a:ext cx="182892" cy="4883268"/>
            </a:xfrm>
            <a:prstGeom prst="rect">
              <a:avLst/>
            </a:prstGeom>
          </p:spPr>
          <p:txBody>
            <a:bodyPr lIns="50800" tIns="50800" rIns="50800" bIns="50800" rtlCol="0" anchor="ctr"/>
            <a:lstStyle/>
            <a:p>
              <a:pPr algn="ctr">
                <a:lnSpc>
                  <a:spcPts val="3359"/>
                </a:lnSpc>
              </a:pPr>
              <a:endParaRPr/>
            </a:p>
          </p:txBody>
        </p:sp>
      </p:grpSp>
      <p:sp>
        <p:nvSpPr>
          <p:cNvPr id="2" name="TextBox 2"/>
          <p:cNvSpPr txBox="1"/>
          <p:nvPr/>
        </p:nvSpPr>
        <p:spPr>
          <a:xfrm>
            <a:off x="6300087" y="594886"/>
            <a:ext cx="5687826" cy="888320"/>
          </a:xfrm>
          <a:prstGeom prst="rect">
            <a:avLst/>
          </a:prstGeom>
        </p:spPr>
        <p:txBody>
          <a:bodyPr lIns="0" tIns="0" rIns="0" bIns="0" rtlCol="0" anchor="t">
            <a:spAutoFit/>
          </a:bodyPr>
          <a:lstStyle/>
          <a:p>
            <a:pPr algn="l">
              <a:lnSpc>
                <a:spcPts val="6800"/>
              </a:lnSpc>
            </a:pPr>
            <a:r>
              <a:rPr lang="en-US" sz="6800" b="1" dirty="0">
                <a:solidFill>
                  <a:srgbClr val="FFFFFF"/>
                </a:solidFill>
                <a:latin typeface="Agrandir Bold"/>
                <a:ea typeface="Agrandir Bold"/>
                <a:cs typeface="Agrandir Bold"/>
                <a:sym typeface="Agrandir Bold"/>
              </a:rPr>
              <a:t>Objectives</a:t>
            </a:r>
          </a:p>
        </p:txBody>
      </p:sp>
      <p:sp>
        <p:nvSpPr>
          <p:cNvPr id="5" name="TextBox 5"/>
          <p:cNvSpPr txBox="1"/>
          <p:nvPr/>
        </p:nvSpPr>
        <p:spPr>
          <a:xfrm rot="5400000">
            <a:off x="7813581" y="-6494324"/>
            <a:ext cx="4088760" cy="1707741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6" name="Freeform 6"/>
          <p:cNvSpPr/>
          <p:nvPr/>
        </p:nvSpPr>
        <p:spPr>
          <a:xfrm rot="21417238">
            <a:off x="12120094" y="3206229"/>
            <a:ext cx="4656926" cy="5098811"/>
          </a:xfrm>
          <a:custGeom>
            <a:avLst/>
            <a:gdLst/>
            <a:ahLst/>
            <a:cxnLst/>
            <a:rect l="l" t="t" r="r" b="b"/>
            <a:pathLst>
              <a:path w="2404119" h="2887043">
                <a:moveTo>
                  <a:pt x="0" y="0"/>
                </a:moveTo>
                <a:lnTo>
                  <a:pt x="2404119" y="0"/>
                </a:lnTo>
                <a:lnTo>
                  <a:pt x="2404119" y="2887043"/>
                </a:lnTo>
                <a:lnTo>
                  <a:pt x="0" y="28870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0" name="TextBox 10"/>
          <p:cNvSpPr txBox="1"/>
          <p:nvPr/>
        </p:nvSpPr>
        <p:spPr>
          <a:xfrm>
            <a:off x="762000" y="1943100"/>
            <a:ext cx="14782800" cy="7755969"/>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3600" b="1" dirty="0">
                <a:solidFill>
                  <a:schemeClr val="bg1"/>
                </a:solidFill>
                <a:latin typeface="Amasis MT Pro" panose="020F0502020204030204" pitchFamily="18" charset="0"/>
              </a:rPr>
              <a:t>Measure EV adoption volumes and trends</a:t>
            </a:r>
          </a:p>
          <a:p>
            <a:endParaRPr lang="en-US" sz="3600" b="1" dirty="0">
              <a:solidFill>
                <a:schemeClr val="bg1"/>
              </a:solidFill>
              <a:latin typeface="Amasis MT Pro" panose="020F0502020204030204" pitchFamily="18" charset="0"/>
            </a:endParaRPr>
          </a:p>
          <a:p>
            <a:pPr marL="457200" indent="-457200">
              <a:buFont typeface="Arial" panose="020B0604020202020204" pitchFamily="34" charset="0"/>
              <a:buChar char="•"/>
            </a:pPr>
            <a:endParaRPr lang="en-US" sz="3600" b="1" dirty="0">
              <a:solidFill>
                <a:schemeClr val="bg1"/>
              </a:solidFill>
              <a:latin typeface="Amasis MT Pro" panose="020F0502020204030204" pitchFamily="18" charset="0"/>
            </a:endParaRPr>
          </a:p>
          <a:p>
            <a:pPr marL="571500" indent="-571500">
              <a:buFont typeface="Arial" panose="020B0604020202020204" pitchFamily="34" charset="0"/>
              <a:buChar char="•"/>
            </a:pPr>
            <a:r>
              <a:rPr lang="en-US" sz="3600" b="1" dirty="0">
                <a:solidFill>
                  <a:schemeClr val="bg1"/>
                </a:solidFill>
                <a:latin typeface="Amasis MT Pro" panose="020F0502020204030204" pitchFamily="18" charset="0"/>
              </a:rPr>
              <a:t>Highlight policy and awareness challenges</a:t>
            </a:r>
          </a:p>
          <a:p>
            <a:pPr marL="571500" indent="-571500">
              <a:buFont typeface="Arial" panose="020B0604020202020204" pitchFamily="34" charset="0"/>
              <a:buChar char="•"/>
            </a:pPr>
            <a:endParaRPr lang="en-US" sz="3600" b="1" dirty="0">
              <a:solidFill>
                <a:schemeClr val="bg1"/>
              </a:solidFill>
              <a:latin typeface="Amasis MT Pro" panose="020F0502020204030204" pitchFamily="18" charset="0"/>
            </a:endParaRPr>
          </a:p>
          <a:p>
            <a:pPr marL="571500" indent="-571500">
              <a:buFont typeface="Arial" panose="020B0604020202020204" pitchFamily="34" charset="0"/>
              <a:buChar char="•"/>
            </a:pPr>
            <a:endParaRPr lang="en-US" sz="3600" b="1" dirty="0">
              <a:solidFill>
                <a:schemeClr val="bg1"/>
              </a:solidFill>
              <a:latin typeface="Amasis MT Pro" panose="020F0502020204030204" pitchFamily="18" charset="0"/>
            </a:endParaRPr>
          </a:p>
          <a:p>
            <a:pPr marL="571500" indent="-571500">
              <a:buFont typeface="Arial" panose="020B0604020202020204" pitchFamily="34" charset="0"/>
              <a:buChar char="•"/>
            </a:pPr>
            <a:r>
              <a:rPr lang="en-US" sz="3600" b="1" dirty="0">
                <a:solidFill>
                  <a:schemeClr val="bg1"/>
                </a:solidFill>
                <a:latin typeface="Amasis MT Pro" panose="020F0502020204030204" pitchFamily="18" charset="0"/>
              </a:rPr>
              <a:t>Identify leading and underserved counties</a:t>
            </a:r>
          </a:p>
          <a:p>
            <a:pPr marL="571500" indent="-571500">
              <a:buFont typeface="Arial" panose="020B0604020202020204" pitchFamily="34" charset="0"/>
              <a:buChar char="•"/>
            </a:pPr>
            <a:endParaRPr lang="en-US" sz="3600" b="1" dirty="0">
              <a:solidFill>
                <a:schemeClr val="bg1"/>
              </a:solidFill>
              <a:latin typeface="Amasis MT Pro" panose="020F0502020204030204" pitchFamily="18" charset="0"/>
            </a:endParaRPr>
          </a:p>
          <a:p>
            <a:pPr marL="457200" indent="-457200">
              <a:buFont typeface="Arial" panose="020B0604020202020204" pitchFamily="34" charset="0"/>
              <a:buChar char="•"/>
            </a:pPr>
            <a:endParaRPr lang="en-US" sz="3600" b="1" dirty="0">
              <a:solidFill>
                <a:schemeClr val="bg1"/>
              </a:solidFill>
              <a:latin typeface="Amasis MT Pro" panose="020F0502020204030204" pitchFamily="18" charset="0"/>
            </a:endParaRPr>
          </a:p>
          <a:p>
            <a:pPr marL="457200" indent="-457200">
              <a:buFont typeface="Arial" panose="020B0604020202020204" pitchFamily="34" charset="0"/>
              <a:buChar char="•"/>
            </a:pPr>
            <a:r>
              <a:rPr lang="en-US" sz="3600" b="1" dirty="0">
                <a:solidFill>
                  <a:schemeClr val="bg1"/>
                </a:solidFill>
                <a:latin typeface="Amasis MT Pro" panose="020F0502020204030204" pitchFamily="18" charset="0"/>
              </a:rPr>
              <a:t>Recommend investment priorities</a:t>
            </a:r>
          </a:p>
          <a:p>
            <a:pPr marL="457200" indent="-457200">
              <a:buFont typeface="Arial" panose="020B0604020202020204" pitchFamily="34" charset="0"/>
              <a:buChar char="•"/>
            </a:pPr>
            <a:endParaRPr lang="en-US" sz="3600" b="1" dirty="0">
              <a:solidFill>
                <a:schemeClr val="bg1"/>
              </a:solidFill>
              <a:latin typeface="Amasis MT Pro" panose="020F0502020204030204" pitchFamily="18" charset="0"/>
            </a:endParaRPr>
          </a:p>
          <a:p>
            <a:endParaRPr lang="en-US" sz="3600" b="1" dirty="0">
              <a:solidFill>
                <a:schemeClr val="bg1"/>
              </a:solidFill>
              <a:latin typeface="Amasis MT Pro" panose="020F0502020204030204" pitchFamily="18" charset="0"/>
              <a:ea typeface="Poppins Semi-Bold"/>
              <a:cs typeface="Poppins Semi-Bold"/>
              <a:sym typeface="Poppins Semi-Bold"/>
            </a:endParaRPr>
          </a:p>
          <a:p>
            <a:pPr marL="457200" indent="-457200">
              <a:buFont typeface="Arial" panose="020B0604020202020204" pitchFamily="34" charset="0"/>
              <a:buChar char="•"/>
            </a:pPr>
            <a:r>
              <a:rPr lang="en-US" sz="3600" b="1" dirty="0">
                <a:solidFill>
                  <a:schemeClr val="bg1"/>
                </a:solidFill>
                <a:latin typeface="Amasis MT Pro" panose="020F0502020204030204" pitchFamily="18" charset="0"/>
              </a:rPr>
              <a:t>Recommend investment priorities</a:t>
            </a:r>
          </a:p>
          <a:p>
            <a:pPr marL="457200" indent="-457200">
              <a:buFont typeface="Arial" panose="020B0604020202020204" pitchFamily="34" charset="0"/>
              <a:buChar char="•"/>
            </a:pPr>
            <a:endParaRPr lang="en-US" sz="3600" b="1" dirty="0">
              <a:solidFill>
                <a:schemeClr val="bg1"/>
              </a:solidFill>
              <a:latin typeface="Amasis MT Pro" panose="020F0502020204030204" pitchFamily="18" charset="0"/>
              <a:ea typeface="Poppins Semi-Bold"/>
              <a:cs typeface="Poppins Semi-Bold"/>
              <a:sym typeface="Poppins Semi-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CCB06F9A-6188-9461-6961-267CE7A9107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9A3DDCF-835A-5B1F-186C-10D4E73723E2}"/>
              </a:ext>
            </a:extLst>
          </p:cNvPr>
          <p:cNvGrpSpPr/>
          <p:nvPr/>
        </p:nvGrpSpPr>
        <p:grpSpPr>
          <a:xfrm rot="-5400000">
            <a:off x="8248650" y="-8275433"/>
            <a:ext cx="1790700" cy="18288000"/>
            <a:chOff x="0" y="0"/>
            <a:chExt cx="1564051" cy="2911109"/>
          </a:xfrm>
        </p:grpSpPr>
        <p:sp>
          <p:nvSpPr>
            <p:cNvPr id="3" name="Freeform 3">
              <a:extLst>
                <a:ext uri="{FF2B5EF4-FFF2-40B4-BE49-F238E27FC236}">
                  <a16:creationId xmlns:a16="http://schemas.microsoft.com/office/drawing/2014/main" id="{130026E8-832D-7080-A2AD-5784C38551C5}"/>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235216DC-16FA-D015-3784-4D4935ED50B1}"/>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0CA6B470-45CE-1BAA-2E84-610C5FEDE7D0}"/>
              </a:ext>
            </a:extLst>
          </p:cNvPr>
          <p:cNvSpPr txBox="1"/>
          <p:nvPr/>
        </p:nvSpPr>
        <p:spPr>
          <a:xfrm>
            <a:off x="2971800" y="498938"/>
            <a:ext cx="121158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BEV vs PHEV</a:t>
            </a:r>
          </a:p>
        </p:txBody>
      </p:sp>
      <p:sp>
        <p:nvSpPr>
          <p:cNvPr id="8" name="TextBox 8">
            <a:extLst>
              <a:ext uri="{FF2B5EF4-FFF2-40B4-BE49-F238E27FC236}">
                <a16:creationId xmlns:a16="http://schemas.microsoft.com/office/drawing/2014/main" id="{396BFC81-9223-E691-5A8A-C8B4C66B0C08}"/>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DF7AE343-04E5-6516-F050-A993C20F97EF}"/>
              </a:ext>
            </a:extLst>
          </p:cNvPr>
          <p:cNvSpPr txBox="1"/>
          <p:nvPr/>
        </p:nvSpPr>
        <p:spPr>
          <a:xfrm>
            <a:off x="228600" y="8498929"/>
            <a:ext cx="17192098" cy="1661993"/>
          </a:xfrm>
          <a:prstGeom prst="rect">
            <a:avLst/>
          </a:prstGeom>
        </p:spPr>
        <p:txBody>
          <a:bodyPr wrap="square" lIns="0" tIns="0" rIns="0" bIns="0" rtlCol="0" anchor="t">
            <a:spAutoFit/>
          </a:bodyPr>
          <a:lstStyle/>
          <a:p>
            <a:pPr algn="ctr"/>
            <a:r>
              <a:rPr lang="en-US" sz="5400" dirty="0">
                <a:solidFill>
                  <a:schemeClr val="bg1"/>
                </a:solidFill>
                <a:latin typeface="Amasis MT Pro" panose="02040504050005020304" pitchFamily="18" charset="0"/>
              </a:rPr>
              <a:t>Fully electric battery powered vehicles consistently outnumber plug‑in hybrids across most years</a:t>
            </a:r>
            <a:endParaRPr lang="en-US" sz="7200" dirty="0">
              <a:solidFill>
                <a:schemeClr val="bg1"/>
              </a:solidFill>
              <a:latin typeface="Amasis MT Pro" panose="02040504050005020304" pitchFamily="18" charset="0"/>
            </a:endParaRPr>
          </a:p>
        </p:txBody>
      </p:sp>
      <p:sp>
        <p:nvSpPr>
          <p:cNvPr id="13" name="AutoShape 13">
            <a:extLst>
              <a:ext uri="{FF2B5EF4-FFF2-40B4-BE49-F238E27FC236}">
                <a16:creationId xmlns:a16="http://schemas.microsoft.com/office/drawing/2014/main" id="{605B56FD-0DEF-67B3-E1ED-309EFB773FDA}"/>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a:extLst>
              <a:ext uri="{FF2B5EF4-FFF2-40B4-BE49-F238E27FC236}">
                <a16:creationId xmlns:a16="http://schemas.microsoft.com/office/drawing/2014/main" id="{E10E3E55-B220-571E-A27B-E5DE19BCF6AA}"/>
              </a:ext>
            </a:extLst>
          </p:cNvPr>
          <p:cNvGrpSpPr/>
          <p:nvPr/>
        </p:nvGrpSpPr>
        <p:grpSpPr>
          <a:xfrm rot="-5400000">
            <a:off x="16904389" y="8903389"/>
            <a:ext cx="837202" cy="1930021"/>
            <a:chOff x="0" y="0"/>
            <a:chExt cx="220498" cy="508318"/>
          </a:xfrm>
        </p:grpSpPr>
        <p:sp>
          <p:nvSpPr>
            <p:cNvPr id="15" name="Freeform 15">
              <a:extLst>
                <a:ext uri="{FF2B5EF4-FFF2-40B4-BE49-F238E27FC236}">
                  <a16:creationId xmlns:a16="http://schemas.microsoft.com/office/drawing/2014/main" id="{B97554E2-EEDF-76DB-1E5C-4598BE3A40D6}"/>
                </a:ext>
              </a:extLst>
            </p:cNvPr>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a:extLst>
                <a:ext uri="{FF2B5EF4-FFF2-40B4-BE49-F238E27FC236}">
                  <a16:creationId xmlns:a16="http://schemas.microsoft.com/office/drawing/2014/main" id="{6FFB25F9-1777-7FF5-E382-D5A15E498C9F}"/>
                </a:ext>
              </a:extLst>
            </p:cNvPr>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pic>
        <p:nvPicPr>
          <p:cNvPr id="7" name="Picture 6">
            <a:extLst>
              <a:ext uri="{FF2B5EF4-FFF2-40B4-BE49-F238E27FC236}">
                <a16:creationId xmlns:a16="http://schemas.microsoft.com/office/drawing/2014/main" id="{ED7B2B9C-2CDA-1730-A527-8DC4FEAAAACF}"/>
              </a:ext>
            </a:extLst>
          </p:cNvPr>
          <p:cNvPicPr>
            <a:picLocks noChangeAspect="1"/>
          </p:cNvPicPr>
          <p:nvPr/>
        </p:nvPicPr>
        <p:blipFill>
          <a:blip r:embed="rId3"/>
          <a:stretch>
            <a:fillRect/>
          </a:stretch>
        </p:blipFill>
        <p:spPr>
          <a:xfrm>
            <a:off x="0" y="1693167"/>
            <a:ext cx="18288000" cy="6805762"/>
          </a:xfrm>
          <a:prstGeom prst="rect">
            <a:avLst/>
          </a:prstGeom>
        </p:spPr>
      </p:pic>
    </p:spTree>
    <p:extLst>
      <p:ext uri="{BB962C8B-B14F-4D97-AF65-F5344CB8AC3E}">
        <p14:creationId xmlns:p14="http://schemas.microsoft.com/office/powerpoint/2010/main" val="1239746481"/>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DF867752-B624-19F3-7059-73841D2CAEC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6ECE6F4-AF1F-FDDF-994D-6190ADE80ADC}"/>
              </a:ext>
            </a:extLst>
          </p:cNvPr>
          <p:cNvGrpSpPr/>
          <p:nvPr/>
        </p:nvGrpSpPr>
        <p:grpSpPr>
          <a:xfrm rot="-5400000">
            <a:off x="8248650" y="-8275433"/>
            <a:ext cx="1790700" cy="18288000"/>
            <a:chOff x="0" y="0"/>
            <a:chExt cx="1564051" cy="2911109"/>
          </a:xfrm>
        </p:grpSpPr>
        <p:sp>
          <p:nvSpPr>
            <p:cNvPr id="3" name="Freeform 3">
              <a:extLst>
                <a:ext uri="{FF2B5EF4-FFF2-40B4-BE49-F238E27FC236}">
                  <a16:creationId xmlns:a16="http://schemas.microsoft.com/office/drawing/2014/main" id="{61AE4F35-25A5-E029-7601-298B7EC235A4}"/>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3A28C898-F690-B6D3-BA52-3B4062D5A8AD}"/>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B5B762E8-8E41-2C98-C7C3-1B5AC0CFD16A}"/>
              </a:ext>
            </a:extLst>
          </p:cNvPr>
          <p:cNvSpPr txBox="1"/>
          <p:nvPr/>
        </p:nvSpPr>
        <p:spPr>
          <a:xfrm>
            <a:off x="2971800" y="498938"/>
            <a:ext cx="121158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Dominant Car Brands</a:t>
            </a:r>
          </a:p>
        </p:txBody>
      </p:sp>
      <p:sp>
        <p:nvSpPr>
          <p:cNvPr id="8" name="TextBox 8">
            <a:extLst>
              <a:ext uri="{FF2B5EF4-FFF2-40B4-BE49-F238E27FC236}">
                <a16:creationId xmlns:a16="http://schemas.microsoft.com/office/drawing/2014/main" id="{30619987-9E48-8DC3-E565-028804A42098}"/>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343B1FF1-57FD-18C6-CC17-A7934EA5CC5F}"/>
              </a:ext>
            </a:extLst>
          </p:cNvPr>
          <p:cNvSpPr txBox="1"/>
          <p:nvPr/>
        </p:nvSpPr>
        <p:spPr>
          <a:xfrm>
            <a:off x="394884" y="7304317"/>
            <a:ext cx="17855902" cy="2769989"/>
          </a:xfrm>
          <a:prstGeom prst="rect">
            <a:avLst/>
          </a:prstGeom>
        </p:spPr>
        <p:txBody>
          <a:bodyPr wrap="square" lIns="0" tIns="0" rIns="0" bIns="0" rtlCol="0" anchor="t">
            <a:spAutoFit/>
          </a:bodyPr>
          <a:lstStyle/>
          <a:p>
            <a:r>
              <a:rPr lang="en-US" sz="3600" dirty="0">
                <a:solidFill>
                  <a:schemeClr val="bg1"/>
                </a:solidFill>
                <a:latin typeface="Poppins" panose="00000500000000000000" pitchFamily="2" charset="0"/>
                <a:cs typeface="Poppins" panose="00000500000000000000" pitchFamily="2" charset="0"/>
              </a:rPr>
              <a:t>• The EV market is heavily concentrated with Tesla setting the pace followed by Chevrolet and Nissan.</a:t>
            </a:r>
          </a:p>
          <a:p>
            <a:r>
              <a:rPr lang="en-US" sz="3600" dirty="0">
                <a:solidFill>
                  <a:schemeClr val="bg1"/>
                </a:solidFill>
                <a:latin typeface="Poppins" panose="00000500000000000000" pitchFamily="2" charset="0"/>
                <a:cs typeface="Poppins" panose="00000500000000000000" pitchFamily="2" charset="0"/>
              </a:rPr>
              <a:t>• Brand familiarity, charging infrastructure and model variety seem to affect adoption.</a:t>
            </a:r>
          </a:p>
          <a:p>
            <a:r>
              <a:rPr lang="en-US" sz="3600" dirty="0">
                <a:solidFill>
                  <a:schemeClr val="bg1"/>
                </a:solidFill>
                <a:latin typeface="Poppins" panose="00000500000000000000" pitchFamily="2" charset="0"/>
                <a:cs typeface="Poppins" panose="00000500000000000000" pitchFamily="2" charset="0"/>
              </a:rPr>
              <a:t>• Urban counties with better infrastructure tend to favor Tesla’s.</a:t>
            </a:r>
            <a:endParaRPr lang="en-US" sz="4800" dirty="0">
              <a:solidFill>
                <a:schemeClr val="bg1"/>
              </a:solidFill>
              <a:latin typeface="Poppins" panose="00000500000000000000" pitchFamily="2" charset="0"/>
              <a:cs typeface="Poppins" panose="00000500000000000000" pitchFamily="2" charset="0"/>
            </a:endParaRPr>
          </a:p>
        </p:txBody>
      </p:sp>
      <p:sp>
        <p:nvSpPr>
          <p:cNvPr id="13" name="AutoShape 13">
            <a:extLst>
              <a:ext uri="{FF2B5EF4-FFF2-40B4-BE49-F238E27FC236}">
                <a16:creationId xmlns:a16="http://schemas.microsoft.com/office/drawing/2014/main" id="{CDA796E2-9DBA-0424-BA82-6F44C54B69EC}"/>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pic>
        <p:nvPicPr>
          <p:cNvPr id="12" name="Picture 11">
            <a:extLst>
              <a:ext uri="{FF2B5EF4-FFF2-40B4-BE49-F238E27FC236}">
                <a16:creationId xmlns:a16="http://schemas.microsoft.com/office/drawing/2014/main" id="{343581BE-A09B-96A6-C776-E65F0D9DC4BC}"/>
              </a:ext>
            </a:extLst>
          </p:cNvPr>
          <p:cNvPicPr>
            <a:picLocks noChangeAspect="1"/>
          </p:cNvPicPr>
          <p:nvPr/>
        </p:nvPicPr>
        <p:blipFill>
          <a:blip r:embed="rId3"/>
          <a:stretch>
            <a:fillRect/>
          </a:stretch>
        </p:blipFill>
        <p:spPr>
          <a:xfrm>
            <a:off x="8398" y="1763918"/>
            <a:ext cx="18279602" cy="5134692"/>
          </a:xfrm>
          <a:prstGeom prst="rect">
            <a:avLst/>
          </a:prstGeom>
        </p:spPr>
      </p:pic>
    </p:spTree>
    <p:extLst>
      <p:ext uri="{BB962C8B-B14F-4D97-AF65-F5344CB8AC3E}">
        <p14:creationId xmlns:p14="http://schemas.microsoft.com/office/powerpoint/2010/main" val="14096282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635F85B5-3498-FF72-D301-B91C164CD9E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012079C-5A63-C805-E3A9-F9653D373BB7}"/>
              </a:ext>
            </a:extLst>
          </p:cNvPr>
          <p:cNvGrpSpPr/>
          <p:nvPr/>
        </p:nvGrpSpPr>
        <p:grpSpPr>
          <a:xfrm rot="-5400000">
            <a:off x="8248652" y="-8248650"/>
            <a:ext cx="1790700" cy="18288000"/>
            <a:chOff x="0" y="0"/>
            <a:chExt cx="1564051" cy="2911109"/>
          </a:xfrm>
        </p:grpSpPr>
        <p:sp>
          <p:nvSpPr>
            <p:cNvPr id="3" name="Freeform 3">
              <a:extLst>
                <a:ext uri="{FF2B5EF4-FFF2-40B4-BE49-F238E27FC236}">
                  <a16:creationId xmlns:a16="http://schemas.microsoft.com/office/drawing/2014/main" id="{4883248A-8A2D-BFA7-D5A7-E820EB39F8F9}"/>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33804CB1-4CBC-A24A-D4C7-6E8EEF0AEB9C}"/>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BB78B0DB-D1C7-8EC8-3FE8-50FBC5D07A9D}"/>
              </a:ext>
            </a:extLst>
          </p:cNvPr>
          <p:cNvSpPr txBox="1"/>
          <p:nvPr/>
        </p:nvSpPr>
        <p:spPr>
          <a:xfrm>
            <a:off x="304800" y="498938"/>
            <a:ext cx="176022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Top Performing Counties</a:t>
            </a:r>
          </a:p>
        </p:txBody>
      </p:sp>
      <p:sp>
        <p:nvSpPr>
          <p:cNvPr id="8" name="TextBox 8">
            <a:extLst>
              <a:ext uri="{FF2B5EF4-FFF2-40B4-BE49-F238E27FC236}">
                <a16:creationId xmlns:a16="http://schemas.microsoft.com/office/drawing/2014/main" id="{9B29F548-760B-23E6-1A57-4FB1312A1301}"/>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E1E22937-18F8-E381-7183-C2CBD6BAD399}"/>
              </a:ext>
            </a:extLst>
          </p:cNvPr>
          <p:cNvSpPr txBox="1"/>
          <p:nvPr/>
        </p:nvSpPr>
        <p:spPr>
          <a:xfrm>
            <a:off x="822537" y="2635970"/>
            <a:ext cx="12817263" cy="1231106"/>
          </a:xfrm>
          <a:prstGeom prst="rect">
            <a:avLst/>
          </a:prstGeom>
        </p:spPr>
        <p:txBody>
          <a:bodyPr wrap="square" lIns="0" tIns="0" rIns="0" bIns="0" rtlCol="0" anchor="t">
            <a:spAutoFit/>
          </a:bodyPr>
          <a:lstStyle/>
          <a:p>
            <a:endParaRPr lang="en-US" sz="4000" dirty="0">
              <a:solidFill>
                <a:schemeClr val="bg1"/>
              </a:solidFill>
              <a:latin typeface="Amasis MT Pro" panose="02040504050005020304" pitchFamily="18" charset="0"/>
            </a:endParaRPr>
          </a:p>
          <a:p>
            <a:pPr marL="571500" indent="-571500">
              <a:buFont typeface="Arial" panose="020B0604020202020204" pitchFamily="34" charset="0"/>
              <a:buChar char="•"/>
            </a:pPr>
            <a:endParaRPr lang="en-US" sz="4000" dirty="0">
              <a:solidFill>
                <a:schemeClr val="bg1"/>
              </a:solidFill>
              <a:latin typeface="Amasis MT Pro" panose="02040504050005020304" pitchFamily="18" charset="0"/>
            </a:endParaRPr>
          </a:p>
        </p:txBody>
      </p:sp>
      <p:sp>
        <p:nvSpPr>
          <p:cNvPr id="13" name="AutoShape 13">
            <a:extLst>
              <a:ext uri="{FF2B5EF4-FFF2-40B4-BE49-F238E27FC236}">
                <a16:creationId xmlns:a16="http://schemas.microsoft.com/office/drawing/2014/main" id="{0DDA2C4B-B9BB-699B-C6DD-1814AF9D7875}"/>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a:extLst>
              <a:ext uri="{FF2B5EF4-FFF2-40B4-BE49-F238E27FC236}">
                <a16:creationId xmlns:a16="http://schemas.microsoft.com/office/drawing/2014/main" id="{2FDEE379-6F98-A1A2-ED0B-A5C3F87340D3}"/>
              </a:ext>
            </a:extLst>
          </p:cNvPr>
          <p:cNvGrpSpPr/>
          <p:nvPr/>
        </p:nvGrpSpPr>
        <p:grpSpPr>
          <a:xfrm rot="-5400000">
            <a:off x="16904389" y="8903389"/>
            <a:ext cx="837202" cy="1930021"/>
            <a:chOff x="0" y="0"/>
            <a:chExt cx="220498" cy="508318"/>
          </a:xfrm>
        </p:grpSpPr>
        <p:sp>
          <p:nvSpPr>
            <p:cNvPr id="15" name="Freeform 15">
              <a:extLst>
                <a:ext uri="{FF2B5EF4-FFF2-40B4-BE49-F238E27FC236}">
                  <a16:creationId xmlns:a16="http://schemas.microsoft.com/office/drawing/2014/main" id="{850F96A6-0F39-3668-EF02-8089D4F0986E}"/>
                </a:ext>
              </a:extLst>
            </p:cNvPr>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a:extLst>
                <a:ext uri="{FF2B5EF4-FFF2-40B4-BE49-F238E27FC236}">
                  <a16:creationId xmlns:a16="http://schemas.microsoft.com/office/drawing/2014/main" id="{2E117DB1-2E29-5A1B-2FDA-DC621691F2FD}"/>
                </a:ext>
              </a:extLst>
            </p:cNvPr>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pic>
        <p:nvPicPr>
          <p:cNvPr id="7" name="Picture 6">
            <a:extLst>
              <a:ext uri="{FF2B5EF4-FFF2-40B4-BE49-F238E27FC236}">
                <a16:creationId xmlns:a16="http://schemas.microsoft.com/office/drawing/2014/main" id="{7A7966B2-40CD-6D06-E39F-59FEC069C07E}"/>
              </a:ext>
            </a:extLst>
          </p:cNvPr>
          <p:cNvPicPr>
            <a:picLocks noChangeAspect="1"/>
          </p:cNvPicPr>
          <p:nvPr/>
        </p:nvPicPr>
        <p:blipFill>
          <a:blip r:embed="rId2"/>
          <a:srcRect l="-325" t="1749" r="325" b="6832"/>
          <a:stretch>
            <a:fillRect/>
          </a:stretch>
        </p:blipFill>
        <p:spPr>
          <a:xfrm>
            <a:off x="8382000" y="1790700"/>
            <a:ext cx="9905999" cy="8496299"/>
          </a:xfrm>
          <a:prstGeom prst="rect">
            <a:avLst/>
          </a:prstGeom>
        </p:spPr>
      </p:pic>
      <p:sp>
        <p:nvSpPr>
          <p:cNvPr id="6" name="TextBox 5">
            <a:extLst>
              <a:ext uri="{FF2B5EF4-FFF2-40B4-BE49-F238E27FC236}">
                <a16:creationId xmlns:a16="http://schemas.microsoft.com/office/drawing/2014/main" id="{CD7FDF12-560E-0989-1602-06EEFA19D4B7}"/>
              </a:ext>
            </a:extLst>
          </p:cNvPr>
          <p:cNvSpPr txBox="1"/>
          <p:nvPr/>
        </p:nvSpPr>
        <p:spPr>
          <a:xfrm>
            <a:off x="437600" y="2424481"/>
            <a:ext cx="6922837" cy="7294305"/>
          </a:xfrm>
          <a:prstGeom prst="rect">
            <a:avLst/>
          </a:prstGeom>
          <a:noFill/>
        </p:spPr>
        <p:txBody>
          <a:bodyPr wrap="square" rtlCol="0">
            <a:spAutoFit/>
          </a:bodyPr>
          <a:lstStyle/>
          <a:p>
            <a:pPr marL="457200" indent="-457200">
              <a:buFont typeface="Arial" panose="020B0604020202020204" pitchFamily="34" charset="0"/>
              <a:buChar char="•"/>
            </a:pPr>
            <a:r>
              <a:rPr lang="en-US" sz="3600" dirty="0">
                <a:solidFill>
                  <a:schemeClr val="bg1"/>
                </a:solidFill>
              </a:rPr>
              <a:t>Areas like King, Snohomish and pierce consistently show strong EV adoption due to a dense population and major cities being under them like Seattle.</a:t>
            </a:r>
          </a:p>
          <a:p>
            <a:pPr marL="457200" indent="-457200">
              <a:buFont typeface="Arial" panose="020B0604020202020204" pitchFamily="34" charset="0"/>
              <a:buChar char="•"/>
            </a:pPr>
            <a:endParaRPr lang="en-US" sz="3600" dirty="0">
              <a:solidFill>
                <a:schemeClr val="bg1"/>
              </a:solidFill>
            </a:endParaRPr>
          </a:p>
          <a:p>
            <a:pPr marL="457200" indent="-457200">
              <a:buFont typeface="Arial" panose="020B0604020202020204" pitchFamily="34" charset="0"/>
              <a:buChar char="•"/>
            </a:pPr>
            <a:r>
              <a:rPr lang="en-US" sz="3600" dirty="0">
                <a:solidFill>
                  <a:schemeClr val="bg1"/>
                </a:solidFill>
              </a:rPr>
              <a:t>Benefits from abundant charging stations and utility support</a:t>
            </a:r>
          </a:p>
          <a:p>
            <a:pPr marL="457200" indent="-457200">
              <a:buFont typeface="Arial" panose="020B0604020202020204" pitchFamily="34" charset="0"/>
              <a:buChar char="•"/>
            </a:pPr>
            <a:endParaRPr lang="en-US" sz="3600" dirty="0">
              <a:solidFill>
                <a:schemeClr val="bg1"/>
              </a:solidFill>
            </a:endParaRPr>
          </a:p>
          <a:p>
            <a:pPr marL="457200" indent="-457200">
              <a:buFont typeface="Arial" panose="020B0604020202020204" pitchFamily="34" charset="0"/>
              <a:buChar char="•"/>
            </a:pPr>
            <a:r>
              <a:rPr lang="en-US" sz="3600" dirty="0">
                <a:solidFill>
                  <a:schemeClr val="bg1"/>
                </a:solidFill>
              </a:rPr>
              <a:t>Higher income levels and access to Tax Credits incentives drive faster uptake compared to remote counties.</a:t>
            </a:r>
          </a:p>
        </p:txBody>
      </p:sp>
    </p:spTree>
    <p:extLst>
      <p:ext uri="{BB962C8B-B14F-4D97-AF65-F5344CB8AC3E}">
        <p14:creationId xmlns:p14="http://schemas.microsoft.com/office/powerpoint/2010/main" val="10578796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31E1B"/>
        </a:solidFill>
        <a:effectLst/>
      </p:bgPr>
    </p:bg>
    <p:spTree>
      <p:nvGrpSpPr>
        <p:cNvPr id="1" name="">
          <a:extLst>
            <a:ext uri="{FF2B5EF4-FFF2-40B4-BE49-F238E27FC236}">
              <a16:creationId xmlns:a16="http://schemas.microsoft.com/office/drawing/2014/main" id="{67F5FA23-D11E-0DB8-07B6-A482E40F4C9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7DD9667-5769-ADE8-E205-23F41B337D7A}"/>
              </a:ext>
            </a:extLst>
          </p:cNvPr>
          <p:cNvGrpSpPr/>
          <p:nvPr/>
        </p:nvGrpSpPr>
        <p:grpSpPr>
          <a:xfrm rot="-5400000">
            <a:off x="8248650" y="-8275433"/>
            <a:ext cx="1790700" cy="18288000"/>
            <a:chOff x="0" y="0"/>
            <a:chExt cx="1564051" cy="2911109"/>
          </a:xfrm>
        </p:grpSpPr>
        <p:sp>
          <p:nvSpPr>
            <p:cNvPr id="3" name="Freeform 3">
              <a:extLst>
                <a:ext uri="{FF2B5EF4-FFF2-40B4-BE49-F238E27FC236}">
                  <a16:creationId xmlns:a16="http://schemas.microsoft.com/office/drawing/2014/main" id="{68DC0E91-6099-5EEF-5DC9-2718376C98E6}"/>
                </a:ext>
              </a:extLst>
            </p:cNvPr>
            <p:cNvSpPr/>
            <p:nvPr/>
          </p:nvSpPr>
          <p:spPr>
            <a:xfrm>
              <a:off x="0" y="0"/>
              <a:ext cx="1564051" cy="2911109"/>
            </a:xfrm>
            <a:custGeom>
              <a:avLst/>
              <a:gdLst/>
              <a:ahLst/>
              <a:cxnLst/>
              <a:rect l="l" t="t" r="r" b="b"/>
              <a:pathLst>
                <a:path w="1564051" h="2911109">
                  <a:moveTo>
                    <a:pt x="0" y="0"/>
                  </a:moveTo>
                  <a:lnTo>
                    <a:pt x="1564051" y="0"/>
                  </a:lnTo>
                  <a:lnTo>
                    <a:pt x="1564051" y="2911109"/>
                  </a:lnTo>
                  <a:lnTo>
                    <a:pt x="0" y="2911109"/>
                  </a:lnTo>
                  <a:close/>
                </a:path>
              </a:pathLst>
            </a:custGeom>
            <a:gradFill rotWithShape="1">
              <a:gsLst>
                <a:gs pos="0">
                  <a:srgbClr val="52C4B2">
                    <a:alpha val="50000"/>
                  </a:srgbClr>
                </a:gs>
                <a:gs pos="100000">
                  <a:srgbClr val="FFFFFF">
                    <a:alpha val="0"/>
                  </a:srgbClr>
                </a:gs>
              </a:gsLst>
              <a:lin ang="5400000"/>
            </a:gradFill>
          </p:spPr>
          <p:txBody>
            <a:bodyPr/>
            <a:lstStyle/>
            <a:p>
              <a:endParaRPr lang="en-US"/>
            </a:p>
          </p:txBody>
        </p:sp>
        <p:sp>
          <p:nvSpPr>
            <p:cNvPr id="4" name="TextBox 4">
              <a:extLst>
                <a:ext uri="{FF2B5EF4-FFF2-40B4-BE49-F238E27FC236}">
                  <a16:creationId xmlns:a16="http://schemas.microsoft.com/office/drawing/2014/main" id="{B0D40E3C-D981-FC80-65CD-00071B1A2236}"/>
                </a:ext>
              </a:extLst>
            </p:cNvPr>
            <p:cNvSpPr txBox="1"/>
            <p:nvPr/>
          </p:nvSpPr>
          <p:spPr>
            <a:xfrm>
              <a:off x="0" y="-66675"/>
              <a:ext cx="1564051" cy="2977784"/>
            </a:xfrm>
            <a:prstGeom prst="rect">
              <a:avLst/>
            </a:prstGeom>
          </p:spPr>
          <p:txBody>
            <a:bodyPr lIns="50800" tIns="50800" rIns="50800" bIns="50800" rtlCol="0" anchor="ctr"/>
            <a:lstStyle/>
            <a:p>
              <a:pPr algn="ctr">
                <a:lnSpc>
                  <a:spcPts val="3359"/>
                </a:lnSpc>
              </a:pPr>
              <a:endParaRPr/>
            </a:p>
          </p:txBody>
        </p:sp>
      </p:grpSp>
      <p:sp>
        <p:nvSpPr>
          <p:cNvPr id="5" name="TextBox 5">
            <a:extLst>
              <a:ext uri="{FF2B5EF4-FFF2-40B4-BE49-F238E27FC236}">
                <a16:creationId xmlns:a16="http://schemas.microsoft.com/office/drawing/2014/main" id="{FFED59BF-6116-E75C-1D91-26307D1797B8}"/>
              </a:ext>
            </a:extLst>
          </p:cNvPr>
          <p:cNvSpPr txBox="1"/>
          <p:nvPr/>
        </p:nvSpPr>
        <p:spPr>
          <a:xfrm>
            <a:off x="2971800" y="498938"/>
            <a:ext cx="12115800" cy="979692"/>
          </a:xfrm>
          <a:prstGeom prst="rect">
            <a:avLst/>
          </a:prstGeom>
        </p:spPr>
        <p:txBody>
          <a:bodyPr wrap="square" lIns="0" tIns="0" rIns="0" bIns="0" rtlCol="0" anchor="t">
            <a:spAutoFit/>
          </a:bodyPr>
          <a:lstStyle/>
          <a:p>
            <a:pPr algn="ctr">
              <a:lnSpc>
                <a:spcPts val="7499"/>
              </a:lnSpc>
            </a:pPr>
            <a:r>
              <a:rPr lang="en-US" sz="7499" b="1" dirty="0">
                <a:solidFill>
                  <a:srgbClr val="FFFFFF"/>
                </a:solidFill>
                <a:latin typeface="Agrandir Bold"/>
                <a:ea typeface="Agrandir Bold"/>
                <a:cs typeface="Agrandir Bold"/>
                <a:sym typeface="Agrandir Bold"/>
              </a:rPr>
              <a:t>Underserved Regions</a:t>
            </a:r>
          </a:p>
        </p:txBody>
      </p:sp>
      <p:sp>
        <p:nvSpPr>
          <p:cNvPr id="8" name="TextBox 8">
            <a:extLst>
              <a:ext uri="{FF2B5EF4-FFF2-40B4-BE49-F238E27FC236}">
                <a16:creationId xmlns:a16="http://schemas.microsoft.com/office/drawing/2014/main" id="{497B9C0B-1952-351A-3841-8204917882F0}"/>
              </a:ext>
            </a:extLst>
          </p:cNvPr>
          <p:cNvSpPr txBox="1"/>
          <p:nvPr/>
        </p:nvSpPr>
        <p:spPr>
          <a:xfrm>
            <a:off x="9203423" y="735626"/>
            <a:ext cx="7549214" cy="8562590"/>
          </a:xfrm>
          <a:prstGeom prst="rect">
            <a:avLst/>
          </a:prstGeom>
        </p:spPr>
        <p:txBody>
          <a:bodyPr lIns="50800" tIns="50800" rIns="50800" bIns="50800" rtlCol="0" anchor="ctr"/>
          <a:lstStyle/>
          <a:p>
            <a:pPr marL="0" lvl="0" indent="0" algn="ctr">
              <a:lnSpc>
                <a:spcPts val="2800"/>
              </a:lnSpc>
              <a:spcBef>
                <a:spcPct val="0"/>
              </a:spcBef>
            </a:pPr>
            <a:endParaRPr/>
          </a:p>
        </p:txBody>
      </p:sp>
      <p:sp>
        <p:nvSpPr>
          <p:cNvPr id="11" name="TextBox 11">
            <a:extLst>
              <a:ext uri="{FF2B5EF4-FFF2-40B4-BE49-F238E27FC236}">
                <a16:creationId xmlns:a16="http://schemas.microsoft.com/office/drawing/2014/main" id="{5D3FC03A-3FAD-4018-488C-9106E95FB171}"/>
              </a:ext>
            </a:extLst>
          </p:cNvPr>
          <p:cNvSpPr txBox="1"/>
          <p:nvPr/>
        </p:nvSpPr>
        <p:spPr>
          <a:xfrm>
            <a:off x="476025" y="2513695"/>
            <a:ext cx="4934175" cy="7201972"/>
          </a:xfrm>
          <a:prstGeom prst="rect">
            <a:avLst/>
          </a:prstGeom>
        </p:spPr>
        <p:txBody>
          <a:bodyPr wrap="square" lIns="0" tIns="0" rIns="0" bIns="0" rtlCol="0" anchor="t">
            <a:spAutoFit/>
          </a:bodyPr>
          <a:lstStyle/>
          <a:p>
            <a:r>
              <a:rPr lang="en-US" sz="3600" dirty="0">
                <a:solidFill>
                  <a:schemeClr val="bg1"/>
                </a:solidFill>
                <a:latin typeface="Poppins" panose="00000500000000000000" pitchFamily="2" charset="0"/>
                <a:cs typeface="Poppins" panose="00000500000000000000" pitchFamily="2" charset="0"/>
              </a:rPr>
              <a:t>• Often located in very cold and remote areas, making infrastructure deployment more challenging</a:t>
            </a:r>
          </a:p>
          <a:p>
            <a:endParaRPr lang="en-US" sz="3600" dirty="0">
              <a:solidFill>
                <a:schemeClr val="bg1"/>
              </a:solidFill>
              <a:latin typeface="Poppins" panose="00000500000000000000" pitchFamily="2" charset="0"/>
              <a:cs typeface="Poppins" panose="00000500000000000000" pitchFamily="2" charset="0"/>
            </a:endParaRPr>
          </a:p>
          <a:p>
            <a:endParaRPr lang="en-US" sz="3600" dirty="0">
              <a:solidFill>
                <a:schemeClr val="bg1"/>
              </a:solidFill>
              <a:latin typeface="Poppins" panose="00000500000000000000" pitchFamily="2" charset="0"/>
              <a:cs typeface="Poppins" panose="00000500000000000000" pitchFamily="2" charset="0"/>
            </a:endParaRPr>
          </a:p>
          <a:p>
            <a:r>
              <a:rPr lang="en-US" sz="3600" dirty="0">
                <a:solidFill>
                  <a:schemeClr val="bg1"/>
                </a:solidFill>
                <a:latin typeface="Poppins" panose="00000500000000000000" pitchFamily="2" charset="0"/>
                <a:cs typeface="Poppins" panose="00000500000000000000" pitchFamily="2" charset="0"/>
              </a:rPr>
              <a:t>• Typically, colder with a smaller population and smaller access to charging stations</a:t>
            </a:r>
            <a:endParaRPr lang="en-US" sz="4800" dirty="0">
              <a:solidFill>
                <a:schemeClr val="bg1"/>
              </a:solidFill>
              <a:latin typeface="Poppins" panose="00000500000000000000" pitchFamily="2" charset="0"/>
              <a:cs typeface="Poppins" panose="00000500000000000000" pitchFamily="2" charset="0"/>
            </a:endParaRPr>
          </a:p>
        </p:txBody>
      </p:sp>
      <p:sp>
        <p:nvSpPr>
          <p:cNvPr id="13" name="AutoShape 13">
            <a:extLst>
              <a:ext uri="{FF2B5EF4-FFF2-40B4-BE49-F238E27FC236}">
                <a16:creationId xmlns:a16="http://schemas.microsoft.com/office/drawing/2014/main" id="{1F8D324B-0D99-07FB-F43D-2FDE61769D4C}"/>
              </a:ext>
            </a:extLst>
          </p:cNvPr>
          <p:cNvSpPr/>
          <p:nvPr/>
        </p:nvSpPr>
        <p:spPr>
          <a:xfrm>
            <a:off x="6934200" y="1748193"/>
            <a:ext cx="3610351" cy="0"/>
          </a:xfrm>
          <a:prstGeom prst="line">
            <a:avLst/>
          </a:prstGeom>
          <a:ln w="28575" cap="rnd">
            <a:gradFill>
              <a:gsLst>
                <a:gs pos="0">
                  <a:srgbClr val="52C4B2">
                    <a:alpha val="100000"/>
                  </a:srgbClr>
                </a:gs>
                <a:gs pos="100000">
                  <a:srgbClr val="D0FDF6">
                    <a:alpha val="100000"/>
                  </a:srgbClr>
                </a:gs>
              </a:gsLst>
              <a:lin ang="5400000"/>
            </a:gradFill>
            <a:prstDash val="solid"/>
            <a:headEnd type="none" w="sm" len="sm"/>
            <a:tailEnd type="none" w="sm" len="sm"/>
          </a:ln>
        </p:spPr>
        <p:txBody>
          <a:bodyPr/>
          <a:lstStyle/>
          <a:p>
            <a:endParaRPr lang="en-US"/>
          </a:p>
        </p:txBody>
      </p:sp>
      <p:grpSp>
        <p:nvGrpSpPr>
          <p:cNvPr id="14" name="Group 14">
            <a:extLst>
              <a:ext uri="{FF2B5EF4-FFF2-40B4-BE49-F238E27FC236}">
                <a16:creationId xmlns:a16="http://schemas.microsoft.com/office/drawing/2014/main" id="{32A16FE8-4DCA-4182-184C-3D58DAACE56E}"/>
              </a:ext>
            </a:extLst>
          </p:cNvPr>
          <p:cNvGrpSpPr/>
          <p:nvPr/>
        </p:nvGrpSpPr>
        <p:grpSpPr>
          <a:xfrm rot="-5400000">
            <a:off x="16904389" y="8903389"/>
            <a:ext cx="837202" cy="1930021"/>
            <a:chOff x="0" y="0"/>
            <a:chExt cx="220498" cy="508318"/>
          </a:xfrm>
        </p:grpSpPr>
        <p:sp>
          <p:nvSpPr>
            <p:cNvPr id="15" name="Freeform 15">
              <a:extLst>
                <a:ext uri="{FF2B5EF4-FFF2-40B4-BE49-F238E27FC236}">
                  <a16:creationId xmlns:a16="http://schemas.microsoft.com/office/drawing/2014/main" id="{07910B7B-0E99-A4F4-8D14-C5E9FC852728}"/>
                </a:ext>
              </a:extLst>
            </p:cNvPr>
            <p:cNvSpPr/>
            <p:nvPr/>
          </p:nvSpPr>
          <p:spPr>
            <a:xfrm>
              <a:off x="0" y="0"/>
              <a:ext cx="220498" cy="508318"/>
            </a:xfrm>
            <a:custGeom>
              <a:avLst/>
              <a:gdLst/>
              <a:ahLst/>
              <a:cxnLst/>
              <a:rect l="l" t="t" r="r" b="b"/>
              <a:pathLst>
                <a:path w="220498" h="508318">
                  <a:moveTo>
                    <a:pt x="0" y="0"/>
                  </a:moveTo>
                  <a:lnTo>
                    <a:pt x="220498" y="0"/>
                  </a:lnTo>
                  <a:lnTo>
                    <a:pt x="220498" y="508318"/>
                  </a:lnTo>
                  <a:lnTo>
                    <a:pt x="0" y="508318"/>
                  </a:lnTo>
                  <a:close/>
                </a:path>
              </a:pathLst>
            </a:custGeom>
            <a:gradFill rotWithShape="1">
              <a:gsLst>
                <a:gs pos="0">
                  <a:srgbClr val="52C4B2">
                    <a:alpha val="100000"/>
                  </a:srgbClr>
                </a:gs>
                <a:gs pos="100000">
                  <a:srgbClr val="FFFFFF">
                    <a:alpha val="0"/>
                  </a:srgbClr>
                </a:gs>
              </a:gsLst>
              <a:lin ang="5400000"/>
            </a:gradFill>
          </p:spPr>
          <p:txBody>
            <a:bodyPr/>
            <a:lstStyle/>
            <a:p>
              <a:endParaRPr lang="en-US"/>
            </a:p>
          </p:txBody>
        </p:sp>
        <p:sp>
          <p:nvSpPr>
            <p:cNvPr id="16" name="TextBox 16">
              <a:extLst>
                <a:ext uri="{FF2B5EF4-FFF2-40B4-BE49-F238E27FC236}">
                  <a16:creationId xmlns:a16="http://schemas.microsoft.com/office/drawing/2014/main" id="{C96E98E8-71DC-8E45-649B-C8FF08C66EC0}"/>
                </a:ext>
              </a:extLst>
            </p:cNvPr>
            <p:cNvSpPr txBox="1"/>
            <p:nvPr/>
          </p:nvSpPr>
          <p:spPr>
            <a:xfrm>
              <a:off x="0" y="-66675"/>
              <a:ext cx="220498" cy="574993"/>
            </a:xfrm>
            <a:prstGeom prst="rect">
              <a:avLst/>
            </a:prstGeom>
          </p:spPr>
          <p:txBody>
            <a:bodyPr lIns="50800" tIns="50800" rIns="50800" bIns="50800" rtlCol="0" anchor="ctr"/>
            <a:lstStyle/>
            <a:p>
              <a:pPr algn="ctr">
                <a:lnSpc>
                  <a:spcPts val="3359"/>
                </a:lnSpc>
              </a:pPr>
              <a:endParaRPr/>
            </a:p>
          </p:txBody>
        </p:sp>
      </p:grpSp>
      <p:pic>
        <p:nvPicPr>
          <p:cNvPr id="7" name="Picture 6">
            <a:extLst>
              <a:ext uri="{FF2B5EF4-FFF2-40B4-BE49-F238E27FC236}">
                <a16:creationId xmlns:a16="http://schemas.microsoft.com/office/drawing/2014/main" id="{813BB935-1F68-3AE6-66A3-C895C2659DB3}"/>
              </a:ext>
            </a:extLst>
          </p:cNvPr>
          <p:cNvPicPr>
            <a:picLocks noChangeAspect="1"/>
          </p:cNvPicPr>
          <p:nvPr/>
        </p:nvPicPr>
        <p:blipFill>
          <a:blip r:embed="rId3"/>
          <a:srcRect l="-1235" t="-29658" r="33735" b="42812"/>
          <a:stretch>
            <a:fillRect/>
          </a:stretch>
        </p:blipFill>
        <p:spPr>
          <a:xfrm>
            <a:off x="6261712" y="-2400299"/>
            <a:ext cx="11582400" cy="12496800"/>
          </a:xfrm>
          <a:prstGeom prst="rect">
            <a:avLst/>
          </a:prstGeom>
        </p:spPr>
      </p:pic>
    </p:spTree>
    <p:extLst>
      <p:ext uri="{BB962C8B-B14F-4D97-AF65-F5344CB8AC3E}">
        <p14:creationId xmlns:p14="http://schemas.microsoft.com/office/powerpoint/2010/main" val="30992753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2617</TotalTime>
  <Words>732</Words>
  <Application>Microsoft Office PowerPoint</Application>
  <PresentationFormat>Custom</PresentationFormat>
  <Paragraphs>125</Paragraphs>
  <Slides>16</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Amasis MT Pro Medium</vt:lpstr>
      <vt:lpstr>Arial</vt:lpstr>
      <vt:lpstr>Poppins Bold</vt:lpstr>
      <vt:lpstr>Calibri</vt:lpstr>
      <vt:lpstr>Calisto MT</vt:lpstr>
      <vt:lpstr>Poppins Semi-Bold</vt:lpstr>
      <vt:lpstr>Aptos</vt:lpstr>
      <vt:lpstr>Agrandir Bold</vt:lpstr>
      <vt:lpstr>Amasis MT Pro</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Teal and White Modern Smart Mobility Pitch Deck Presentation</dc:title>
  <cp:lastModifiedBy>YUSUF AHMED HASAN ALDAMAMI</cp:lastModifiedBy>
  <cp:revision>8</cp:revision>
  <dcterms:created xsi:type="dcterms:W3CDTF">2006-08-16T00:00:00Z</dcterms:created>
  <dcterms:modified xsi:type="dcterms:W3CDTF">2025-11-23T15:39:30Z</dcterms:modified>
  <dc:identifier>DAG5Cjx35w8</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2025-11-18T15:04:49Z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c599d08d-7ffd-46c9-8e6c-cc8b13dbba77</vt:lpwstr>
  </property>
  <property fmtid="{D5CDD505-2E9C-101B-9397-08002B2CF9AE}" pid="7" name="MSIP_Label_defa4170-0d19-0005-0004-bc88714345d2_ActionId">
    <vt:lpwstr>8357c2e8-f372-489d-8131-b24c9b52228d</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